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310" r:id="rId2"/>
    <p:sldId id="311" r:id="rId3"/>
    <p:sldId id="316" r:id="rId4"/>
    <p:sldId id="314" r:id="rId5"/>
    <p:sldId id="325" r:id="rId6"/>
    <p:sldId id="317" r:id="rId7"/>
    <p:sldId id="315" r:id="rId8"/>
    <p:sldId id="324" r:id="rId9"/>
    <p:sldId id="327" r:id="rId10"/>
    <p:sldId id="326" r:id="rId11"/>
    <p:sldId id="329" r:id="rId12"/>
    <p:sldId id="330" r:id="rId13"/>
    <p:sldId id="328" r:id="rId14"/>
    <p:sldId id="356" r:id="rId15"/>
    <p:sldId id="335" r:id="rId16"/>
    <p:sldId id="353" r:id="rId17"/>
    <p:sldId id="351" r:id="rId18"/>
    <p:sldId id="352" r:id="rId19"/>
    <p:sldId id="357" r:id="rId20"/>
    <p:sldId id="336" r:id="rId21"/>
    <p:sldId id="348" r:id="rId22"/>
    <p:sldId id="354" r:id="rId23"/>
    <p:sldId id="339" r:id="rId24"/>
    <p:sldId id="355" r:id="rId25"/>
    <p:sldId id="358" r:id="rId26"/>
    <p:sldId id="359" r:id="rId27"/>
    <p:sldId id="361" r:id="rId28"/>
    <p:sldId id="362" r:id="rId29"/>
    <p:sldId id="363" r:id="rId30"/>
    <p:sldId id="364" r:id="rId31"/>
    <p:sldId id="365" r:id="rId32"/>
    <p:sldId id="366" r:id="rId33"/>
    <p:sldId id="340" r:id="rId34"/>
    <p:sldId id="341" r:id="rId35"/>
    <p:sldId id="367" r:id="rId36"/>
    <p:sldId id="368" r:id="rId37"/>
    <p:sldId id="369" r:id="rId38"/>
    <p:sldId id="370" r:id="rId39"/>
    <p:sldId id="343" r:id="rId40"/>
    <p:sldId id="372" r:id="rId41"/>
    <p:sldId id="373" r:id="rId42"/>
    <p:sldId id="374" r:id="rId43"/>
    <p:sldId id="371" r:id="rId44"/>
    <p:sldId id="375" r:id="rId45"/>
    <p:sldId id="377" r:id="rId46"/>
    <p:sldId id="376" r:id="rId47"/>
    <p:sldId id="379" r:id="rId48"/>
    <p:sldId id="378" r:id="rId49"/>
    <p:sldId id="346" r:id="rId50"/>
    <p:sldId id="347" r:id="rId51"/>
    <p:sldId id="334" r:id="rId52"/>
    <p:sldId id="331" r:id="rId53"/>
    <p:sldId id="332" r:id="rId54"/>
    <p:sldId id="360" r:id="rId55"/>
    <p:sldId id="333"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Lst>
  <p:sldSz cx="9144000" cy="5143500" type="screen16x9"/>
  <p:notesSz cx="6858000" cy="9144000"/>
  <p:defaultTex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p:defaultTextStyle>
  <p:extLst>
    <p:ext uri="{521415D9-36F7-43E2-AB2F-B90AF26B5E84}">
      <p14:sectionLst xmlns:p14="http://schemas.microsoft.com/office/powerpoint/2010/main">
        <p14:section name="开篇" id="{1AF6B665-F27A-AF42-B7E5-09FD1DE5DCC5}">
          <p14:sldIdLst>
            <p14:sldId id="310"/>
            <p14:sldId id="311"/>
          </p14:sldIdLst>
        </p14:section>
        <p14:section name="课程介绍和课程目标" id="{2A227418-00C5-1E41-90D1-62BA5A496A1A}">
          <p14:sldIdLst>
            <p14:sldId id="316"/>
            <p14:sldId id="314"/>
            <p14:sldId id="325"/>
            <p14:sldId id="317"/>
            <p14:sldId id="315"/>
            <p14:sldId id="324"/>
          </p14:sldIdLst>
        </p14:section>
        <p14:section name="系统分析设计和实现" id="{076B7F75-A03B-E14F-9EA0-9DC05EB833ED}">
          <p14:sldIdLst>
            <p14:sldId id="327"/>
            <p14:sldId id="326"/>
            <p14:sldId id="329"/>
            <p14:sldId id="330"/>
            <p14:sldId id="328"/>
            <p14:sldId id="356"/>
            <p14:sldId id="335"/>
            <p14:sldId id="353"/>
            <p14:sldId id="351"/>
            <p14:sldId id="352"/>
            <p14:sldId id="357"/>
            <p14:sldId id="336"/>
            <p14:sldId id="348"/>
            <p14:sldId id="354"/>
            <p14:sldId id="339"/>
            <p14:sldId id="355"/>
            <p14:sldId id="358"/>
            <p14:sldId id="359"/>
            <p14:sldId id="361"/>
            <p14:sldId id="362"/>
            <p14:sldId id="363"/>
            <p14:sldId id="364"/>
            <p14:sldId id="365"/>
            <p14:sldId id="366"/>
            <p14:sldId id="340"/>
          </p14:sldIdLst>
        </p14:section>
        <p14:section name="性能度量和压力测试" id="{1B46E459-17D6-B946-B00D-48FB3C7D964D}">
          <p14:sldIdLst>
            <p14:sldId id="341"/>
            <p14:sldId id="367"/>
            <p14:sldId id="368"/>
            <p14:sldId id="369"/>
            <p14:sldId id="370"/>
            <p14:sldId id="343"/>
            <p14:sldId id="372"/>
            <p14:sldId id="373"/>
            <p14:sldId id="374"/>
            <p14:sldId id="371"/>
            <p14:sldId id="375"/>
            <p14:sldId id="377"/>
            <p14:sldId id="376"/>
            <p14:sldId id="379"/>
            <p14:sldId id="378"/>
            <p14:sldId id="346"/>
          </p14:sldIdLst>
        </p14:section>
        <p14:section name="架构持续优化和演进" id="{7D87400F-84E1-294E-8B41-E5249C5D386C}">
          <p14:sldIdLst>
            <p14:sldId id="347"/>
            <p14:sldId id="334"/>
            <p14:sldId id="331"/>
            <p14:sldId id="332"/>
            <p14:sldId id="360"/>
            <p14:sldId id="333"/>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fontRef idx="minor">
          <a:srgbClr val="000000"/>
        </a:fontRef>
        <a:schemeClr val="lt1"/>
      </a:tcTxStyle>
      <a:tcStyle>
        <a:tcBdr/>
        <a:fill>
          <a:solidFill>
            <a:schemeClr val="accent4"/>
          </a:solidFill>
        </a:fill>
      </a:tcStyle>
    </a:lastCol>
    <a:firstCol>
      <a:tcTxStyle b="on">
        <a:fontRef idx="minor">
          <a:srgbClr val="000000"/>
        </a:fontRef>
        <a:schemeClr val="lt1"/>
      </a:tcTxStyle>
      <a:tcStyle>
        <a:tcBdr/>
        <a:fill>
          <a:solidFill>
            <a:schemeClr val="accent4"/>
          </a:solidFill>
        </a:fill>
      </a:tcStyle>
    </a:firstCol>
    <a:lastRow>
      <a:tcTxStyle b="on">
        <a:fontRef idx="minor">
          <a:srgbClr val="000000"/>
        </a:fontRef>
        <a:schemeClr val="lt1"/>
      </a:tcTxStyle>
      <a:tcStyle>
        <a:tcBdr>
          <a:top>
            <a:ln w="38100" cmpd="sng">
              <a:solidFill>
                <a:schemeClr val="lt1"/>
              </a:solidFill>
            </a:ln>
          </a:top>
        </a:tcBdr>
        <a:fill>
          <a:solidFill>
            <a:schemeClr val="accent4"/>
          </a:solidFill>
        </a:fill>
      </a:tcStyle>
    </a:lastRow>
    <a:firstRow>
      <a:tcTxStyle b="on">
        <a:fontRef idx="minor">
          <a:srgbClr val="000000"/>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srgbClr val="000000"/>
        </a:fontRef>
        <a:schemeClr val="lt1"/>
      </a:tcTxStyle>
      <a:tcStyle>
        <a:tcBdr/>
        <a:fill>
          <a:solidFill>
            <a:schemeClr val="accent5"/>
          </a:solidFill>
        </a:fill>
      </a:tcStyle>
    </a:lastCol>
    <a:firstCol>
      <a:tcTxStyle b="on">
        <a:fontRef idx="minor">
          <a:srgbClr val="000000"/>
        </a:fontRef>
        <a:schemeClr val="lt1"/>
      </a:tcTxStyle>
      <a:tcStyle>
        <a:tcBdr/>
        <a:fill>
          <a:solidFill>
            <a:schemeClr val="accent5"/>
          </a:solidFill>
        </a:fill>
      </a:tcStyle>
    </a:firstCol>
    <a:lastRow>
      <a:tcTxStyle b="on">
        <a:fontRef idx="minor">
          <a:srgbClr val="000000"/>
        </a:fontRef>
        <a:schemeClr val="lt1"/>
      </a:tcTxStyle>
      <a:tcStyle>
        <a:tcBdr>
          <a:top>
            <a:ln w="38100" cmpd="sng">
              <a:solidFill>
                <a:schemeClr val="lt1"/>
              </a:solidFill>
            </a:ln>
          </a:top>
        </a:tcBdr>
        <a:fill>
          <a:solidFill>
            <a:schemeClr val="accent5"/>
          </a:solidFill>
        </a:fill>
      </a:tcStyle>
    </a:lastRow>
    <a:firstRow>
      <a:tcTxStyle b="on">
        <a:fontRef idx="minor">
          <a:srgbClr val="000000"/>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fontRef idx="minor">
          <a:srgbClr val="000000"/>
        </a:fontRef>
        <a:schemeClr val="lt1"/>
      </a:tcTxStyle>
      <a:tcStyle>
        <a:tcBdr/>
        <a:fill>
          <a:solidFill>
            <a:schemeClr val="accent6"/>
          </a:solidFill>
        </a:fill>
      </a:tcStyle>
    </a:lastCol>
    <a:firstCol>
      <a:tcTxStyle b="on">
        <a:fontRef idx="minor">
          <a:srgbClr val="000000"/>
        </a:fontRef>
        <a:schemeClr val="lt1"/>
      </a:tcTxStyle>
      <a:tcStyle>
        <a:tcBdr/>
        <a:fill>
          <a:solidFill>
            <a:schemeClr val="accent6"/>
          </a:solidFill>
        </a:fill>
      </a:tcStyle>
    </a:firstCol>
    <a:lastRow>
      <a:tcTxStyle b="on">
        <a:fontRef idx="minor">
          <a:srgbClr val="000000"/>
        </a:fontRef>
        <a:schemeClr val="lt1"/>
      </a:tcTxStyle>
      <a:tcStyle>
        <a:tcBdr>
          <a:top>
            <a:ln w="38100" cmpd="sng">
              <a:solidFill>
                <a:schemeClr val="lt1"/>
              </a:solidFill>
            </a:ln>
          </a:top>
        </a:tcBdr>
        <a:fill>
          <a:solidFill>
            <a:schemeClr val="accent6"/>
          </a:solidFill>
        </a:fill>
      </a:tcStyle>
    </a:lastRow>
    <a:firstRow>
      <a:tcTxStyle b="on">
        <a:fontRef idx="minor">
          <a:srgbClr val="000000"/>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fontRef idx="minor">
          <a:srgbClr val="000000"/>
        </a:fontRef>
        <a:schemeClr val="lt1"/>
      </a:tcTxStyle>
      <a:tcStyle>
        <a:tcBdr>
          <a:top>
            <a:ln w="38100" cmpd="sng">
              <a:solidFill>
                <a:schemeClr val="lt1"/>
              </a:solidFill>
            </a:ln>
          </a:top>
        </a:tcBdr>
        <a:fill>
          <a:solidFill>
            <a:schemeClr val="dk1"/>
          </a:solidFill>
        </a:fill>
      </a:tcStyle>
    </a:lastRow>
    <a:firstRow>
      <a:tcTxStyle b="on">
        <a:fontRef idx="minor">
          <a:srgbClr val="000000"/>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4"/>
          </a:solidFill>
        </a:fill>
      </a:tcStyle>
    </a:lastCol>
    <a:firstCol>
      <a:tcTxStyle b="on">
        <a:fontRef idx="minor">
          <a:srgbClr val="00000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firstRow>
      <a:tcTxStyle b="on">
        <a:fontRef idx="minor">
          <a:srgbClr val="00000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5"/>
          </a:solidFill>
        </a:fill>
      </a:tcStyle>
    </a:lastCol>
    <a:firstCol>
      <a:tcTxStyle b="on">
        <a:fontRef idx="minor">
          <a:srgbClr val="00000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firstRow>
      <a:tcTxStyle b="on">
        <a:fontRef idx="minor">
          <a:srgbClr val="00000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6"/>
          </a:solidFill>
        </a:fill>
      </a:tcStyle>
    </a:lastCol>
    <a:firstCol>
      <a:tcTxStyle b="on">
        <a:fontRef idx="minor">
          <a:srgbClr val="00000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firstRow>
      <a:tcTxStyle b="on">
        <a:fontRef idx="minor">
          <a:srgbClr val="00000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Medium Style 4 - Accent 5">
    <a:wholeTbl>
      <a:tcTxStyle>
        <a:fontRef idx="minor">
          <a:srgbClr val="00000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rgbClr val="00000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rgbClr val="00000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wholeTbl>
      <a:tcTxStyle>
        <a:fontRef idx="minor">
          <a:srgbClr val="000000"/>
        </a:fontRef>
        <a:schemeClr val="dk1"/>
      </a:tcTxStyle>
      <a:tcStyle>
        <a:tcBdr>
          <a:left>
            <a:ln w="6350" cap="flat" cmpd="sng">
              <a:solidFill>
                <a:schemeClr val="accent1"/>
              </a:solidFill>
              <a:prstDash val="solid"/>
              <a:miter/>
            </a:ln>
          </a:left>
          <a:right>
            <a:ln w="6350" cap="flat" cmpd="sng">
              <a:solidFill>
                <a:schemeClr val="accent1"/>
              </a:solidFill>
              <a:prstDash val="solid"/>
              <a:miter/>
            </a:ln>
          </a:right>
          <a:top>
            <a:ln w="6350" cap="flat" cmpd="sng">
              <a:solidFill>
                <a:schemeClr val="accent1"/>
              </a:solidFill>
              <a:prstDash val="solid"/>
              <a:miter/>
            </a:ln>
          </a:top>
          <a:bottom>
            <a:ln w="6350" cap="flat" cmpd="sng">
              <a:solidFill>
                <a:schemeClr val="accent1"/>
              </a:solidFill>
              <a:prstDash val="solid"/>
              <a:miter/>
            </a:ln>
          </a:bottom>
          <a:insideH>
            <a:ln w="6350" cap="flat" cmpd="sng">
              <a:solidFill>
                <a:schemeClr val="accent1"/>
              </a:solidFill>
              <a:prstDash val="solid"/>
              <a:miter/>
            </a:ln>
          </a:insideH>
          <a:insideV>
            <a:ln w="6350" cap="flat" cmpd="sng">
              <a:solidFill>
                <a:schemeClr val="accent1"/>
              </a:solidFill>
              <a:prstDash val="solid"/>
              <a:miter/>
            </a:ln>
          </a:insideV>
        </a:tcBdr>
        <a:fill>
          <a:noFill/>
        </a:fill>
      </a:tcStyle>
    </a:wholeTbl>
    <a:band1H>
      <a:tcStyle>
        <a:tcBdr/>
        <a:fill>
          <a:solidFill>
            <a:schemeClr val="accent1">
              <a:alpha val="40000"/>
            </a:schemeClr>
          </a:solidFill>
        </a:fill>
      </a:tcStyle>
    </a:band1H>
    <a:band1V>
      <a:tcStyle>
        <a:tcBdr>
          <a:top>
            <a:ln w="6350" cap="flat" cmpd="sng">
              <a:solidFill>
                <a:schemeClr val="accent1"/>
              </a:solidFill>
              <a:prstDash val="solid"/>
              <a:miter/>
            </a:ln>
          </a:top>
          <a:bottom>
            <a:ln w="6350" cap="flat" cmpd="sng">
              <a:solidFill>
                <a:schemeClr val="accent1"/>
              </a:solidFill>
              <a:prstDash val="solid"/>
              <a:miter/>
            </a:ln>
          </a:bottom>
        </a:tcBdr>
        <a:fill>
          <a:solidFill>
            <a:schemeClr val="accent1">
              <a:alpha val="40000"/>
            </a:schemeClr>
          </a:solidFill>
        </a:fill>
      </a:tcStyle>
    </a:band1V>
    <a:lastCol>
      <a:tcTxStyle b="on"/>
      <a:tcStyle>
        <a:tcBdr>
          <a:left>
            <a:ln w="12700" cap="flat" cmpd="sng">
              <a:solidFill>
                <a:schemeClr val="accent1"/>
              </a:solidFill>
              <a:prstDash val="solid"/>
              <a:miter/>
            </a:ln>
          </a:left>
          <a:right>
            <a:ln w="6350" cap="flat" cmpd="sng">
              <a:solidFill>
                <a:schemeClr val="accent1"/>
              </a:solidFill>
              <a:prstDash val="solid"/>
              <a:miter/>
            </a:ln>
          </a:right>
          <a:top>
            <a:ln w="6350" cap="flat" cmpd="sng">
              <a:solidFill>
                <a:schemeClr val="accent1"/>
              </a:solidFill>
              <a:prstDash val="solid"/>
              <a:miter/>
            </a:ln>
          </a:top>
          <a:bottom>
            <a:ln w="6350" cap="flat" cmpd="sng">
              <a:solidFill>
                <a:schemeClr val="accent1"/>
              </a:solidFill>
              <a:prstDash val="solid"/>
              <a:miter/>
            </a:ln>
          </a:bottom>
          <a:insideH>
            <a:ln w="6350" cap="flat" cmpd="sng">
              <a:solidFill>
                <a:schemeClr val="accent1"/>
              </a:solidFill>
              <a:prstDash val="solid"/>
              <a:miter/>
            </a:ln>
          </a:insideH>
          <a:insideV>
            <a:ln>
              <a:noFill/>
            </a:ln>
          </a:insideV>
        </a:tcBdr>
      </a:tcStyle>
    </a:lastCol>
    <a:firstCol>
      <a:tcTxStyle b="on"/>
      <a:tcStyle>
        <a:tcBdr>
          <a:left>
            <a:ln w="6350" cap="flat" cmpd="sng">
              <a:solidFill>
                <a:schemeClr val="accent1"/>
              </a:solidFill>
              <a:prstDash val="solid"/>
              <a:miter/>
            </a:ln>
          </a:left>
          <a:right>
            <a:ln w="12700" cap="flat" cmpd="sng">
              <a:solidFill>
                <a:schemeClr val="accent1"/>
              </a:solidFill>
              <a:prstDash val="solid"/>
              <a:miter/>
            </a:ln>
          </a:right>
          <a:top>
            <a:ln w="6350" cap="flat" cmpd="sng">
              <a:solidFill>
                <a:schemeClr val="accent1"/>
              </a:solidFill>
              <a:prstDash val="solid"/>
              <a:miter/>
            </a:ln>
          </a:top>
          <a:bottom>
            <a:ln w="6350" cap="flat" cmpd="sng">
              <a:solidFill>
                <a:schemeClr val="accent1"/>
              </a:solidFill>
              <a:prstDash val="solid"/>
              <a:miter/>
            </a:ln>
          </a:bottom>
          <a:insideH>
            <a:ln w="6350" cap="flat" cmpd="sng">
              <a:solidFill>
                <a:schemeClr val="accent1"/>
              </a:solidFill>
              <a:prstDash val="solid"/>
              <a:miter/>
            </a:ln>
          </a:insideH>
          <a:insideV>
            <a:ln>
              <a:noFill/>
            </a:ln>
          </a:insideV>
        </a:tcBdr>
      </a:tcStyle>
    </a:firstCol>
    <a:lastRow>
      <a:tcTxStyle b="on"/>
      <a:tcStyle>
        <a:tcBdr>
          <a:left>
            <a:ln w="6350" cap="flat" cmpd="sng">
              <a:solidFill>
                <a:schemeClr val="accent1"/>
              </a:solidFill>
              <a:prstDash val="solid"/>
              <a:miter/>
            </a:ln>
          </a:left>
          <a:right>
            <a:ln w="6350" cap="flat" cmpd="sng">
              <a:solidFill>
                <a:schemeClr val="accent1"/>
              </a:solidFill>
              <a:prstDash val="solid"/>
              <a:miter/>
            </a:ln>
          </a:right>
          <a:top>
            <a:ln w="12700" cap="flat" cmpd="sng">
              <a:solidFill>
                <a:schemeClr val="accent1"/>
              </a:solidFill>
              <a:prstDash val="solid"/>
              <a:miter/>
            </a:ln>
          </a:top>
          <a:bottom>
            <a:ln w="12700" cap="flat" cmpd="sng">
              <a:solidFill>
                <a:schemeClr val="accent1"/>
              </a:solidFill>
              <a:prstDash val="solid"/>
              <a:miter/>
            </a:ln>
          </a:bottom>
          <a:insideH>
            <a:ln>
              <a:noFill/>
            </a:ln>
          </a:insideH>
          <a:insideV>
            <a:ln>
              <a:noFill/>
            </a:ln>
          </a:insideV>
        </a:tcBdr>
        <a:fill>
          <a:noFill/>
        </a:fill>
      </a:tcStyle>
    </a:lastRow>
    <a:firstRow>
      <a:tcTxStyle b="on">
        <a:fontRef idx="minor">
          <a:srgbClr val="000000"/>
        </a:fontRef>
        <a:schemeClr val="lt1"/>
      </a:tcTxStyle>
      <a:tcStyle>
        <a:tcBdr>
          <a:left>
            <a:ln w="6350" cap="flat" cmpd="sng">
              <a:solidFill>
                <a:schemeClr val="accent1"/>
              </a:solidFill>
              <a:prstDash val="solid"/>
              <a:miter/>
            </a:ln>
          </a:left>
          <a:right>
            <a:ln w="6350" cap="flat" cmpd="sng">
              <a:solidFill>
                <a:schemeClr val="accent1"/>
              </a:solidFill>
              <a:prstDash val="solid"/>
              <a:miter/>
            </a:ln>
          </a:right>
          <a:top>
            <a:ln w="6350" cap="flat" cmpd="sng">
              <a:solidFill>
                <a:schemeClr val="accent1"/>
              </a:solidFill>
              <a:prstDash val="solid"/>
              <a:miter/>
            </a:ln>
          </a:top>
          <a:bottom>
            <a:ln w="12700" cap="flat" cmpd="sng">
              <a:solidFill>
                <a:schemeClr val="lt1"/>
              </a:solidFill>
              <a:prstDash val="solid"/>
              <a:miter/>
            </a:ln>
          </a:bottom>
          <a:insideH>
            <a:ln>
              <a:noFill/>
            </a:ln>
          </a:insideH>
          <a:insideV>
            <a:ln>
              <a:noFill/>
            </a:ln>
          </a:insideV>
        </a:tcBdr>
        <a:fill>
          <a:solidFill>
            <a:schemeClr val="accent1"/>
          </a:solidFill>
        </a:fill>
      </a:tcStyle>
    </a:firstRow>
  </a:tblStyle>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47"/>
    <p:restoredTop sz="72323"/>
  </p:normalViewPr>
  <p:slideViewPr>
    <p:cSldViewPr snapToGrid="0" snapToObjects="1">
      <p:cViewPr varScale="1">
        <p:scale>
          <a:sx n="118" d="100"/>
          <a:sy n="118" d="100"/>
        </p:scale>
        <p:origin x="1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2020/4/1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log.csdn.net/weixin_34235105/article/details/94668703"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blog.csdn.net/weixin_34235105/article/details/94668703"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欢迎大家好，引入课题。</a:t>
            </a:r>
            <a:endParaRPr kumimoji="1" lang="en-US" altLang="zh-CN" dirty="0"/>
          </a:p>
          <a:p>
            <a:r>
              <a:rPr kumimoji="1" lang="en-US" altLang="zh-CN" dirty="0"/>
              <a:t>2.</a:t>
            </a:r>
            <a:r>
              <a:rPr kumimoji="1" lang="zh-CN" altLang="en-US" dirty="0"/>
              <a:t>个人介绍，突出电商、中台、国际化、架构背景。吹完牛皮言归正传。</a:t>
            </a:r>
            <a:endParaRPr kumimoji="1" lang="en-US" altLang="zh-CN" dirty="0"/>
          </a:p>
          <a:p>
            <a:r>
              <a:rPr kumimoji="1" lang="en-US" altLang="zh-CN" dirty="0"/>
              <a:t>3.</a:t>
            </a:r>
            <a:r>
              <a:rPr kumimoji="1" lang="zh-CN" altLang="en-US" dirty="0"/>
              <a:t>电商业务：</a:t>
            </a:r>
            <a:endParaRPr kumimoji="1" lang="en-US" altLang="zh-CN" dirty="0"/>
          </a:p>
          <a:p>
            <a:r>
              <a:rPr kumimoji="1" lang="zh-CN" altLang="en-US" dirty="0"/>
              <a:t>  </a:t>
            </a:r>
            <a:r>
              <a:rPr kumimoji="1" lang="en-US" altLang="zh-CN" dirty="0"/>
              <a:t>3.1</a:t>
            </a:r>
            <a:r>
              <a:rPr kumimoji="1" lang="zh-CN" altLang="en-US" dirty="0"/>
              <a:t> 规模大：双十一</a:t>
            </a:r>
            <a:r>
              <a:rPr kumimoji="1" lang="en-US" altLang="zh-CN" dirty="0"/>
              <a:t>2600</a:t>
            </a:r>
            <a:r>
              <a:rPr kumimoji="1" lang="zh-CN" altLang="en-US" dirty="0"/>
              <a:t>亿、全年数据</a:t>
            </a:r>
            <a:r>
              <a:rPr kumimoji="1" lang="en-US" altLang="zh-CN" dirty="0"/>
              <a:t>10</a:t>
            </a:r>
            <a:r>
              <a:rPr kumimoji="1" lang="zh-CN" altLang="en-US" dirty="0"/>
              <a:t>万亿。</a:t>
            </a:r>
            <a:endParaRPr kumimoji="1" lang="en-US" altLang="zh-CN" dirty="0"/>
          </a:p>
          <a:p>
            <a:r>
              <a:rPr kumimoji="1" lang="zh-CN" altLang="en-US" dirty="0"/>
              <a:t>  </a:t>
            </a:r>
            <a:r>
              <a:rPr kumimoji="1" lang="en-US" altLang="zh-CN" dirty="0"/>
              <a:t>3.2</a:t>
            </a:r>
            <a:r>
              <a:rPr kumimoji="1" lang="zh-CN" altLang="en-US" dirty="0"/>
              <a:t> 巨头多：阿里，京东，拼多多，亚马逊。</a:t>
            </a:r>
            <a:endParaRPr kumimoji="1" lang="en-US" altLang="zh-CN" dirty="0"/>
          </a:p>
          <a:p>
            <a:r>
              <a:rPr kumimoji="1" lang="zh-CN" altLang="en-US" dirty="0"/>
              <a:t>  </a:t>
            </a:r>
            <a:r>
              <a:rPr kumimoji="1" lang="en-US" altLang="zh-CN" dirty="0"/>
              <a:t>3.3</a:t>
            </a:r>
            <a:r>
              <a:rPr kumimoji="1" lang="zh-CN" altLang="en-US" dirty="0"/>
              <a:t> 富豪多：贝佐斯，马云，一起做首富。</a:t>
            </a:r>
            <a:endParaRPr kumimoji="1" lang="en-US" altLang="zh-CN" dirty="0"/>
          </a:p>
          <a:p>
            <a:r>
              <a:rPr kumimoji="1" lang="en-US" altLang="zh-CN" dirty="0"/>
              <a:t>4.</a:t>
            </a:r>
            <a:r>
              <a:rPr kumimoji="1" lang="zh-CN" altLang="en-US" dirty="0"/>
              <a:t>电商技术：</a:t>
            </a:r>
            <a:endParaRPr kumimoji="1" lang="en-US" altLang="zh-CN" dirty="0"/>
          </a:p>
          <a:p>
            <a:r>
              <a:rPr kumimoji="1" lang="zh-CN" altLang="en-US" dirty="0"/>
              <a:t>  </a:t>
            </a:r>
            <a:r>
              <a:rPr kumimoji="1" lang="en-US" altLang="zh-CN" dirty="0"/>
              <a:t>4.1</a:t>
            </a:r>
            <a:r>
              <a:rPr kumimoji="1" lang="zh-CN" altLang="en-US" dirty="0"/>
              <a:t> 链条长：商品和类目，搜索和推荐，营销和优惠，交易和订单，支付和结算，供应链和物流，会员和权益、买家和卖家等。</a:t>
            </a:r>
            <a:endParaRPr kumimoji="1" lang="en-US" altLang="zh-CN" dirty="0"/>
          </a:p>
          <a:p>
            <a:r>
              <a:rPr kumimoji="1" lang="zh-CN" altLang="en-US" dirty="0"/>
              <a:t>  </a:t>
            </a:r>
            <a:r>
              <a:rPr kumimoji="1" lang="en-US" altLang="zh-CN" dirty="0"/>
              <a:t>4.2</a:t>
            </a:r>
            <a:r>
              <a:rPr kumimoji="1" lang="zh-CN" altLang="en-US" dirty="0"/>
              <a:t> 稳定性：要求高，稳定压倒一切，涉及资金资损多，真金白银。</a:t>
            </a:r>
            <a:endParaRPr kumimoji="1" lang="en-US" altLang="zh-CN" dirty="0"/>
          </a:p>
          <a:p>
            <a:r>
              <a:rPr kumimoji="1" lang="en-US" altLang="zh-CN" dirty="0"/>
              <a:t>5.</a:t>
            </a:r>
            <a:r>
              <a:rPr kumimoji="1" lang="zh-CN" altLang="en-US" dirty="0"/>
              <a:t>秒杀系统：</a:t>
            </a:r>
            <a:endParaRPr kumimoji="1" lang="en-US" altLang="zh-CN" dirty="0"/>
          </a:p>
          <a:p>
            <a:r>
              <a:rPr kumimoji="1" lang="zh-CN" altLang="en-US" dirty="0"/>
              <a:t>  </a:t>
            </a:r>
            <a:r>
              <a:rPr kumimoji="1" lang="en-US" altLang="zh-CN" dirty="0"/>
              <a:t>5.1</a:t>
            </a:r>
            <a:r>
              <a:rPr kumimoji="1" lang="zh-CN" altLang="en-US" dirty="0"/>
              <a:t> 一秒杀完</a:t>
            </a:r>
            <a:r>
              <a:rPr kumimoji="1" lang="en-US" altLang="zh-CN" dirty="0" err="1"/>
              <a:t>FlashSale</a:t>
            </a:r>
            <a:r>
              <a:rPr kumimoji="1" lang="zh-CN" altLang="en-US" dirty="0"/>
              <a:t>，场景繁多，例如春运火车票，抢口罩，双十一抢购等。</a:t>
            </a:r>
            <a:endParaRPr kumimoji="1" lang="en-US" altLang="zh-CN" dirty="0"/>
          </a:p>
          <a:p>
            <a:r>
              <a:rPr kumimoji="1" lang="zh-CN" altLang="en-US" dirty="0"/>
              <a:t>  </a:t>
            </a:r>
            <a:r>
              <a:rPr kumimoji="1" lang="en-US" altLang="zh-CN" dirty="0"/>
              <a:t>5.2</a:t>
            </a:r>
            <a:r>
              <a:rPr kumimoji="1" lang="zh-CN" altLang="en-US" dirty="0"/>
              <a:t> 典型高并发场景</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a:t>
            </a:fld>
            <a:endParaRPr kumimoji="1" lang="zh-CN" altLang="en-US"/>
          </a:p>
        </p:txBody>
      </p:sp>
    </p:spTree>
    <p:extLst>
      <p:ext uri="{BB962C8B-B14F-4D97-AF65-F5344CB8AC3E}">
        <p14:creationId xmlns:p14="http://schemas.microsoft.com/office/powerpoint/2010/main" val="756432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系统分析是分析什么</a:t>
            </a:r>
            <a:endParaRPr lang="en-US"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336009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眼见为实，时间、库存，低价隐隐流量，买不到高并发</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410791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没有业务场景，就没有技术目标</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12</a:t>
            </a:fld>
            <a:endParaRPr kumimoji="1" lang="zh-CN" altLang="en-US"/>
          </a:p>
        </p:txBody>
      </p:sp>
    </p:spTree>
    <p:extLst>
      <p:ext uri="{BB962C8B-B14F-4D97-AF65-F5344CB8AC3E}">
        <p14:creationId xmlns:p14="http://schemas.microsoft.com/office/powerpoint/2010/main" val="1673025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清晰的目标等于成功了一半，技术目标与业务场景的关联</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3946559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系统分析是分析什么</a:t>
            </a:r>
            <a:endParaRPr lang="en-US"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282709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0.</a:t>
            </a:r>
            <a:r>
              <a:rPr kumimoji="1" lang="zh-CN" altLang="en-US" dirty="0"/>
              <a:t>宏观了解，看图说一遍</a:t>
            </a:r>
            <a:endParaRPr kumimoji="1" lang="en-US" altLang="zh-CN" dirty="0"/>
          </a:p>
          <a:p>
            <a:r>
              <a:rPr kumimoji="1" lang="en-US" altLang="zh-CN" dirty="0"/>
              <a:t>1.</a:t>
            </a:r>
            <a:r>
              <a:rPr kumimoji="1" lang="zh-CN" altLang="en-US" dirty="0"/>
              <a:t>系统的技术边界和业务边界</a:t>
            </a:r>
            <a:endParaRPr kumimoji="1" lang="en-US" altLang="zh-CN" dirty="0"/>
          </a:p>
          <a:p>
            <a:r>
              <a:rPr kumimoji="1" lang="en-US" altLang="zh-CN" dirty="0"/>
              <a:t>1.1</a:t>
            </a:r>
            <a:r>
              <a:rPr kumimoji="1" lang="zh-CN" altLang="en-US" dirty="0"/>
              <a:t> 技术中间件</a:t>
            </a:r>
            <a:endParaRPr kumimoji="1" lang="en-US" altLang="zh-CN" dirty="0"/>
          </a:p>
          <a:p>
            <a:r>
              <a:rPr kumimoji="1" lang="en-US" altLang="zh-CN" dirty="0"/>
              <a:t>1.2</a:t>
            </a:r>
            <a:r>
              <a:rPr kumimoji="1" lang="zh-CN" altLang="en-US" dirty="0"/>
              <a:t> 电商系统组成：商品和类目，搜索和推荐，交易和订单，支付和结算，营销和优惠，供应链和物流，会员和权益、买家和卖家等</a:t>
            </a:r>
            <a:endParaRPr kumimoji="1" lang="en-US" altLang="zh-CN" dirty="0"/>
          </a:p>
          <a:p>
            <a:r>
              <a:rPr kumimoji="1" lang="en-US" altLang="zh-CN" dirty="0"/>
              <a:t>1.2.1</a:t>
            </a:r>
            <a:r>
              <a:rPr kumimoji="1" lang="zh-CN" altLang="en-US" dirty="0"/>
              <a:t>上下游融合但是简化</a:t>
            </a:r>
            <a:endParaRPr kumimoji="1" lang="en-US" altLang="zh-CN" dirty="0"/>
          </a:p>
          <a:p>
            <a:r>
              <a:rPr kumimoji="1" lang="en-US" altLang="zh-CN" dirty="0"/>
              <a:t>1.2.2</a:t>
            </a:r>
            <a:r>
              <a:rPr kumimoji="1" lang="zh-CN" altLang="en-US" dirty="0"/>
              <a:t> 独立，单独下单页面</a:t>
            </a:r>
            <a:endParaRPr kumimoji="1" lang="en-US" altLang="zh-CN" dirty="0"/>
          </a:p>
          <a:p>
            <a:r>
              <a:rPr kumimoji="1" lang="en-US" altLang="zh-CN" dirty="0"/>
              <a:t>3.</a:t>
            </a:r>
            <a:r>
              <a:rPr kumimoji="1" lang="zh-CN" altLang="en-US" dirty="0"/>
              <a:t>后续演化的基准，以及路线过一遍  </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15</a:t>
            </a:fld>
            <a:endParaRPr kumimoji="1" lang="zh-CN" altLang="en-US"/>
          </a:p>
        </p:txBody>
      </p:sp>
    </p:spTree>
    <p:extLst>
      <p:ext uri="{BB962C8B-B14F-4D97-AF65-F5344CB8AC3E}">
        <p14:creationId xmlns:p14="http://schemas.microsoft.com/office/powerpoint/2010/main" val="1232306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16</a:t>
            </a:fld>
            <a:endParaRPr kumimoji="1" lang="zh-CN" altLang="en-US"/>
          </a:p>
        </p:txBody>
      </p:sp>
    </p:spTree>
    <p:extLst>
      <p:ext uri="{BB962C8B-B14F-4D97-AF65-F5344CB8AC3E}">
        <p14:creationId xmlns:p14="http://schemas.microsoft.com/office/powerpoint/2010/main" val="300892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对外提供两个接口。</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17</a:t>
            </a:fld>
            <a:endParaRPr kumimoji="1" lang="zh-CN" altLang="en-US"/>
          </a:p>
        </p:txBody>
      </p:sp>
    </p:spTree>
    <p:extLst>
      <p:ext uri="{BB962C8B-B14F-4D97-AF65-F5344CB8AC3E}">
        <p14:creationId xmlns:p14="http://schemas.microsoft.com/office/powerpoint/2010/main" val="3559099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写操作的顺序是：</a:t>
            </a:r>
            <a:br>
              <a:rPr lang="zh-CN" altLang="en-US" dirty="0"/>
            </a:br>
            <a:r>
              <a:rPr lang="zh-CN" altLang="en-US" dirty="0"/>
              <a:t>（</a:t>
            </a:r>
            <a:r>
              <a:rPr lang="en-US" altLang="zh-CN" dirty="0"/>
              <a:t>1</a:t>
            </a:r>
            <a:r>
              <a:rPr lang="zh-CN" altLang="en-US" dirty="0"/>
              <a:t>）淘汰</a:t>
            </a:r>
            <a:r>
              <a:rPr lang="en" altLang="zh-CN" dirty="0"/>
              <a:t>cache</a:t>
            </a:r>
            <a:r>
              <a:rPr lang="zh-CN" altLang="en" dirty="0"/>
              <a:t>；</a:t>
            </a:r>
            <a:br>
              <a:rPr lang="zh-CN" altLang="en" dirty="0"/>
            </a:br>
            <a:r>
              <a:rPr lang="zh-CN" altLang="en" dirty="0"/>
              <a:t>（</a:t>
            </a:r>
            <a:r>
              <a:rPr lang="en" altLang="zh-CN" dirty="0"/>
              <a:t>2</a:t>
            </a:r>
            <a:r>
              <a:rPr lang="zh-CN" altLang="en" dirty="0"/>
              <a:t>）</a:t>
            </a:r>
            <a:r>
              <a:rPr lang="zh-CN" altLang="en-US" dirty="0"/>
              <a:t>写数据库；</a:t>
            </a:r>
            <a:br>
              <a:rPr lang="zh-CN" altLang="en-US" dirty="0"/>
            </a:br>
            <a:r>
              <a:rPr lang="zh-CN" altLang="en-US" dirty="0"/>
              <a:t>（</a:t>
            </a:r>
            <a:r>
              <a:rPr lang="en-US" altLang="zh-CN" dirty="0"/>
              <a:t>3</a:t>
            </a:r>
            <a:r>
              <a:rPr lang="zh-CN" altLang="en-US" dirty="0"/>
              <a:t>）在经过“主从同步延时窗口时间”后，再次发起一个异步淘汰</a:t>
            </a:r>
            <a:r>
              <a:rPr lang="en" altLang="zh-CN" dirty="0"/>
              <a:t>cache</a:t>
            </a:r>
            <a:r>
              <a:rPr lang="zh-CN" altLang="en-US" dirty="0"/>
              <a:t>的请求；</a:t>
            </a:r>
            <a:br>
              <a:rPr lang="zh-CN" altLang="en-US" dirty="0"/>
            </a:br>
            <a:br>
              <a:rPr lang="zh-CN" altLang="en-US" dirty="0"/>
            </a:br>
            <a:r>
              <a:rPr lang="zh-CN" altLang="en-US" dirty="0"/>
              <a:t>读操作的顺序是：</a:t>
            </a:r>
            <a:br>
              <a:rPr lang="zh-CN" altLang="en-US" dirty="0"/>
            </a:br>
            <a:r>
              <a:rPr lang="zh-CN" altLang="en-US" dirty="0"/>
              <a:t>（</a:t>
            </a:r>
            <a:r>
              <a:rPr lang="en-US" altLang="zh-CN" dirty="0"/>
              <a:t>1</a:t>
            </a:r>
            <a:r>
              <a:rPr lang="zh-CN" altLang="en-US" dirty="0"/>
              <a:t>）读</a:t>
            </a:r>
            <a:r>
              <a:rPr lang="en" altLang="zh-CN" dirty="0"/>
              <a:t>cache</a:t>
            </a:r>
            <a:r>
              <a:rPr lang="zh-CN" altLang="en" dirty="0"/>
              <a:t>，</a:t>
            </a:r>
            <a:r>
              <a:rPr lang="zh-CN" altLang="en-US" dirty="0"/>
              <a:t>如果</a:t>
            </a:r>
            <a:r>
              <a:rPr lang="en" altLang="zh-CN" dirty="0"/>
              <a:t>cache hit</a:t>
            </a:r>
            <a:r>
              <a:rPr lang="zh-CN" altLang="en-US" dirty="0"/>
              <a:t>则返回；</a:t>
            </a:r>
            <a:br>
              <a:rPr lang="zh-CN" altLang="en-US" dirty="0"/>
            </a:br>
            <a:r>
              <a:rPr lang="zh-CN" altLang="en-US" dirty="0"/>
              <a:t>（</a:t>
            </a:r>
            <a:r>
              <a:rPr lang="en-US" altLang="zh-CN" dirty="0"/>
              <a:t>2</a:t>
            </a:r>
            <a:r>
              <a:rPr lang="zh-CN" altLang="en-US" dirty="0"/>
              <a:t>）如果</a:t>
            </a:r>
            <a:r>
              <a:rPr lang="en" altLang="zh-CN" dirty="0"/>
              <a:t>cache miss</a:t>
            </a:r>
            <a:r>
              <a:rPr lang="zh-CN" altLang="en" dirty="0"/>
              <a:t>，</a:t>
            </a:r>
            <a:r>
              <a:rPr lang="zh-CN" altLang="en-US" dirty="0"/>
              <a:t>则读从库；</a:t>
            </a:r>
            <a:br>
              <a:rPr lang="zh-CN" altLang="en-US" dirty="0"/>
            </a:br>
            <a:r>
              <a:rPr lang="zh-CN" altLang="en-US" dirty="0"/>
              <a:t>（</a:t>
            </a:r>
            <a:r>
              <a:rPr lang="en-US" altLang="zh-CN" dirty="0"/>
              <a:t>3</a:t>
            </a:r>
            <a:r>
              <a:rPr lang="zh-CN" altLang="en-US" dirty="0"/>
              <a:t>）读从库后，将数据放回</a:t>
            </a:r>
            <a:r>
              <a:rPr lang="en" altLang="zh-CN" dirty="0"/>
              <a:t>cache</a:t>
            </a:r>
            <a:r>
              <a:rPr lang="zh-CN" altLang="en" dirty="0"/>
              <a:t>；</a:t>
            </a:r>
            <a:br>
              <a:rPr lang="zh-CN" altLang="en" dirty="0"/>
            </a:br>
            <a:br>
              <a:rPr lang="zh-CN" altLang="en" dirty="0"/>
            </a:br>
            <a:r>
              <a:rPr lang="zh-CN" altLang="en-US" dirty="0"/>
              <a:t>建议为所有</a:t>
            </a:r>
            <a:r>
              <a:rPr lang="en" altLang="zh-CN" dirty="0"/>
              <a:t>cache</a:t>
            </a:r>
            <a:r>
              <a:rPr lang="zh-CN" altLang="en-US" dirty="0"/>
              <a:t>中的</a:t>
            </a:r>
            <a:r>
              <a:rPr lang="en" altLang="zh-CN" dirty="0"/>
              <a:t>item</a:t>
            </a:r>
            <a:r>
              <a:rPr lang="zh-CN" altLang="en-US" dirty="0"/>
              <a:t>设置一个超时时间。</a:t>
            </a:r>
            <a:endParaRPr lang="en-US" altLang="zh-CN" dirty="0"/>
          </a:p>
          <a:p>
            <a:endParaRPr kumimoji="1" lang="en-US" altLang="zh-CN" dirty="0"/>
          </a:p>
          <a:p>
            <a:endParaRPr kumimoji="1" lang="en-US" altLang="zh-CN" dirty="0"/>
          </a:p>
          <a:p>
            <a:r>
              <a:rPr kumimoji="1" lang="en-US" altLang="zh-CN" dirty="0"/>
              <a:t>5</a:t>
            </a:r>
            <a:r>
              <a:rPr kumimoji="1" lang="zh-CN" altLang="en-US" dirty="0"/>
              <a:t>、存储系统</a:t>
            </a:r>
            <a:endParaRPr kumimoji="1" lang="en-US" altLang="zh-CN" dirty="0"/>
          </a:p>
          <a:p>
            <a:endParaRPr kumimoji="1" lang="en-US" altLang="zh-CN" dirty="0"/>
          </a:p>
          <a:p>
            <a:r>
              <a:rPr kumimoji="1" lang="en-US" altLang="zh-CN" dirty="0"/>
              <a:t>6</a:t>
            </a:r>
            <a:r>
              <a:rPr kumimoji="1" lang="zh-CN" altLang="en-US" dirty="0"/>
              <a:t>、缓存与存储的关系</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7</a:t>
            </a:r>
            <a:r>
              <a:rPr kumimoji="1" lang="zh-CN" altLang="en-US" dirty="0"/>
              <a:t>、</a:t>
            </a:r>
            <a:r>
              <a:rPr lang="zh-CN" altLang="en-US" sz="1200" b="0" i="0" kern="1200" dirty="0">
                <a:solidFill>
                  <a:schemeClr val="tx1"/>
                </a:solidFill>
                <a:effectLst/>
                <a:latin typeface="+mn-lt"/>
                <a:ea typeface="+mn-ea"/>
                <a:cs typeface="+mn-cs"/>
              </a:rPr>
              <a:t>事务设计</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18</a:t>
            </a:fld>
            <a:endParaRPr kumimoji="1" lang="zh-CN" altLang="en-US"/>
          </a:p>
        </p:txBody>
      </p:sp>
    </p:spTree>
    <p:extLst>
      <p:ext uri="{BB962C8B-B14F-4D97-AF65-F5344CB8AC3E}">
        <p14:creationId xmlns:p14="http://schemas.microsoft.com/office/powerpoint/2010/main" val="222646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474747"/>
                </a:solidFill>
                <a:latin typeface="微软雅黑" charset="0"/>
                <a:ea typeface="微软雅黑" charset="0"/>
              </a:rPr>
              <a:t>1.ACID</a:t>
            </a:r>
            <a:r>
              <a:rPr lang="zh-CN" altLang="en-US" sz="1200" dirty="0">
                <a:solidFill>
                  <a:srgbClr val="474747"/>
                </a:solidFill>
                <a:latin typeface="微软雅黑" charset="0"/>
                <a:ea typeface="微软雅黑" charset="0"/>
              </a:rPr>
              <a:t> 熟悉但是很多误区，逐个介绍</a:t>
            </a:r>
            <a:endParaRPr lang="en-US" altLang="zh-CN" sz="1200" dirty="0">
              <a:solidFill>
                <a:srgbClr val="474747"/>
              </a:solidFill>
              <a:latin typeface="微软雅黑" charset="0"/>
              <a:ea typeface="微软雅黑" charset="0"/>
            </a:endParaRPr>
          </a:p>
          <a:p>
            <a:r>
              <a:rPr lang="en-US" altLang="zh-CN" sz="1200" dirty="0">
                <a:solidFill>
                  <a:srgbClr val="474747"/>
                </a:solidFill>
                <a:latin typeface="微软雅黑" charset="0"/>
                <a:ea typeface="微软雅黑" charset="0"/>
              </a:rPr>
              <a:t>2.</a:t>
            </a:r>
            <a:r>
              <a:rPr lang="zh-CN" altLang="en-US" sz="1200" dirty="0">
                <a:solidFill>
                  <a:srgbClr val="474747"/>
                </a:solidFill>
                <a:latin typeface="微软雅黑" charset="0"/>
                <a:ea typeface="微软雅黑" charset="0"/>
              </a:rPr>
              <a:t>事务不是存储层概念，而是业务层</a:t>
            </a:r>
            <a:endParaRPr lang="en-US" altLang="zh-CN" sz="1200" dirty="0">
              <a:solidFill>
                <a:srgbClr val="474747"/>
              </a:solidFill>
              <a:latin typeface="微软雅黑" charset="0"/>
              <a:ea typeface="微软雅黑" charset="0"/>
            </a:endParaRPr>
          </a:p>
          <a:p>
            <a:r>
              <a:rPr lang="en-US" altLang="zh-CN" sz="1200" dirty="0">
                <a:solidFill>
                  <a:srgbClr val="474747"/>
                </a:solidFill>
                <a:latin typeface="微软雅黑" charset="0"/>
                <a:ea typeface="微软雅黑" charset="0"/>
              </a:rPr>
              <a:t>3.</a:t>
            </a:r>
            <a:r>
              <a:rPr lang="zh-CN" altLang="en-US" sz="1200" dirty="0">
                <a:solidFill>
                  <a:srgbClr val="474747"/>
                </a:solidFill>
                <a:latin typeface="微软雅黑" charset="0"/>
                <a:ea typeface="微软雅黑" charset="0"/>
              </a:rPr>
              <a:t>并发不是仅线程，而是事务范畴。瞬间，下沉。</a:t>
            </a:r>
            <a:endParaRPr lang="en-US" altLang="zh-CN" sz="1200" dirty="0">
              <a:solidFill>
                <a:srgbClr val="474747"/>
              </a:solidFill>
              <a:latin typeface="微软雅黑" charset="0"/>
              <a:ea typeface="微软雅黑" charset="0"/>
            </a:endParaRPr>
          </a:p>
          <a:p>
            <a:r>
              <a:rPr lang="en-US" altLang="zh-CN" sz="1200" dirty="0">
                <a:solidFill>
                  <a:srgbClr val="474747"/>
                </a:solidFill>
                <a:latin typeface="微软雅黑" charset="0"/>
                <a:ea typeface="微软雅黑" charset="0"/>
              </a:rPr>
              <a:t>4.</a:t>
            </a:r>
            <a:r>
              <a:rPr lang="zh-CN" altLang="en-US" sz="1200" dirty="0">
                <a:solidFill>
                  <a:srgbClr val="474747"/>
                </a:solidFill>
                <a:latin typeface="微软雅黑" charset="0"/>
                <a:ea typeface="微软雅黑" charset="0"/>
              </a:rPr>
              <a:t>分布式事务，异步补偿。 </a:t>
            </a:r>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19</a:t>
            </a:fld>
            <a:endParaRPr kumimoji="1" lang="zh-CN" altLang="en-US"/>
          </a:p>
        </p:txBody>
      </p:sp>
    </p:spTree>
    <p:extLst>
      <p:ext uri="{BB962C8B-B14F-4D97-AF65-F5344CB8AC3E}">
        <p14:creationId xmlns:p14="http://schemas.microsoft.com/office/powerpoint/2010/main" val="91911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课程介绍和课程目标，</a:t>
            </a:r>
            <a:endParaRPr kumimoji="1" lang="en-US" altLang="zh-CN" dirty="0"/>
          </a:p>
          <a:p>
            <a:r>
              <a:rPr kumimoji="1" lang="en-US" altLang="zh-CN" dirty="0"/>
              <a:t>2.</a:t>
            </a:r>
            <a:r>
              <a:rPr kumimoji="1" lang="zh-CN" altLang="en-US" dirty="0"/>
              <a:t>三部曲，基本秒杀系统，从此出发</a:t>
            </a:r>
            <a:endParaRPr kumimoji="1" lang="en-US" altLang="zh-CN" dirty="0"/>
          </a:p>
          <a:p>
            <a:r>
              <a:rPr kumimoji="1" lang="en-US" altLang="zh-CN" dirty="0"/>
              <a:t>3.</a:t>
            </a:r>
            <a:r>
              <a:rPr kumimoji="1" lang="zh-CN" altLang="en-US" dirty="0"/>
              <a:t>架构是抽象的，不能量化衡量的</a:t>
            </a:r>
            <a:endParaRPr kumimoji="1" lang="en-US" altLang="zh-CN" dirty="0"/>
          </a:p>
          <a:p>
            <a:r>
              <a:rPr kumimoji="1" lang="en-US" altLang="zh-CN" dirty="0"/>
              <a:t>4.</a:t>
            </a:r>
            <a:r>
              <a:rPr kumimoji="1" lang="zh-CN" altLang="en-US" dirty="0"/>
              <a:t>架构是演化的，而不是设计的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5.</a:t>
            </a:r>
            <a:r>
              <a:rPr kumimoji="1" lang="zh-CN" altLang="en-US" dirty="0"/>
              <a:t>方法论</a:t>
            </a:r>
            <a:r>
              <a:rPr kumimoji="1" lang="en-US" altLang="zh-CN" dirty="0"/>
              <a:t>+</a:t>
            </a:r>
            <a:r>
              <a:rPr kumimoji="1" lang="zh-CN" altLang="en-US" dirty="0"/>
              <a:t>实践不变应万变</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a:t>
            </a:fld>
            <a:endParaRPr kumimoji="1" lang="zh-CN" altLang="en-US"/>
          </a:p>
        </p:txBody>
      </p:sp>
    </p:spTree>
    <p:extLst>
      <p:ext uri="{BB962C8B-B14F-4D97-AF65-F5344CB8AC3E}">
        <p14:creationId xmlns:p14="http://schemas.microsoft.com/office/powerpoint/2010/main" val="100506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703222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21</a:t>
            </a:fld>
            <a:endParaRPr kumimoji="1" lang="zh-CN" altLang="en-US"/>
          </a:p>
        </p:txBody>
      </p:sp>
    </p:spTree>
    <p:extLst>
      <p:ext uri="{BB962C8B-B14F-4D97-AF65-F5344CB8AC3E}">
        <p14:creationId xmlns:p14="http://schemas.microsoft.com/office/powerpoint/2010/main" val="2711112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22</a:t>
            </a:fld>
            <a:endParaRPr kumimoji="1" lang="zh-CN" altLang="en-US"/>
          </a:p>
        </p:txBody>
      </p:sp>
    </p:spTree>
    <p:extLst>
      <p:ext uri="{BB962C8B-B14F-4D97-AF65-F5344CB8AC3E}">
        <p14:creationId xmlns:p14="http://schemas.microsoft.com/office/powerpoint/2010/main" val="3721858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磨刀不误砍柴工，越早动手错误</a:t>
            </a:r>
            <a:r>
              <a:rPr kumimoji="1" lang="zh-CN" altLang="en-US"/>
              <a:t>越多</a:t>
            </a:r>
          </a:p>
          <a:p>
            <a:r>
              <a:rPr kumimoji="1" lang="en-US" altLang="zh-CN"/>
              <a:t>Jdk,Git,maven</a:t>
            </a:r>
            <a:r>
              <a:rPr kumimoji="1" lang="zh-CN" altLang="en-US"/>
              <a:t>不说</a:t>
            </a:r>
            <a:endParaRPr kumimoji="1" lang="en-US" altLang="zh-CN"/>
          </a:p>
          <a:p>
            <a:r>
              <a:rPr kumimoji="1" lang="en-US" altLang="zh-CN"/>
              <a:t>2.Git</a:t>
            </a:r>
            <a:r>
              <a:rPr kumimoji="1" lang="zh-CN" altLang="en-US"/>
              <a:t> </a:t>
            </a:r>
            <a:r>
              <a:rPr kumimoji="1" lang="en-US" altLang="zh-CN"/>
              <a:t>clone</a:t>
            </a:r>
            <a:r>
              <a:rPr kumimoji="1" lang="zh-CN" altLang="en-US"/>
              <a:t>，</a:t>
            </a:r>
            <a:r>
              <a:rPr kumimoji="1" lang="en-US" altLang="zh-CN"/>
              <a:t>sourcetree</a:t>
            </a:r>
          </a:p>
          <a:p>
            <a:r>
              <a:rPr kumimoji="1" lang="en-US" altLang="zh-CN"/>
              <a:t>3.Eclipse</a:t>
            </a:r>
            <a:r>
              <a:rPr kumimoji="1" lang="zh-CN" altLang="en-US"/>
              <a:t> </a:t>
            </a:r>
            <a:r>
              <a:rPr kumimoji="1" lang="en-US" altLang="zh-CN"/>
              <a:t>import</a:t>
            </a:r>
            <a:r>
              <a:rPr kumimoji="1" lang="zh-CN" altLang="en-US"/>
              <a:t>。</a:t>
            </a:r>
            <a:r>
              <a:rPr kumimoji="1" lang="en-US" altLang="zh-CN"/>
              <a:t>Lombok</a:t>
            </a:r>
          </a:p>
          <a:p>
            <a:r>
              <a:rPr kumimoji="1" lang="en-US" altLang="zh-CN"/>
              <a:t>4.start.spring.io</a:t>
            </a:r>
          </a:p>
          <a:p>
            <a:r>
              <a:rPr kumimoji="1" lang="en-US" altLang="zh-CN"/>
              <a:t>4.MySql</a:t>
            </a:r>
            <a:r>
              <a:rPr kumimoji="1" lang="zh-CN" altLang="en-US"/>
              <a:t>，</a:t>
            </a:r>
            <a:r>
              <a:rPr kumimoji="1" lang="en-US" altLang="zh-CN"/>
              <a:t>Redis</a:t>
            </a:r>
            <a:r>
              <a:rPr kumimoji="1" lang="zh-CN" altLang="en-US"/>
              <a:t>，</a:t>
            </a:r>
            <a:r>
              <a:rPr kumimoji="1" lang="en-US" altLang="zh-CN"/>
              <a:t>zookeeper</a:t>
            </a:r>
          </a:p>
          <a:p>
            <a:r>
              <a:rPr kumimoji="1" lang="en-US" altLang="zh-CN"/>
              <a:t>5.</a:t>
            </a:r>
            <a:r>
              <a:rPr kumimoji="1" lang="zh-CN" altLang="en-US"/>
              <a:t>环境变量</a:t>
            </a:r>
            <a:endParaRPr kumimoji="1" lang="en-US" altLang="zh-CN"/>
          </a:p>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23</a:t>
            </a:fld>
            <a:endParaRPr kumimoji="1" lang="zh-CN" altLang="en-US"/>
          </a:p>
        </p:txBody>
      </p:sp>
    </p:spTree>
    <p:extLst>
      <p:ext uri="{BB962C8B-B14F-4D97-AF65-F5344CB8AC3E}">
        <p14:creationId xmlns:p14="http://schemas.microsoft.com/office/powerpoint/2010/main" val="3759201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磨刀不误砍柴工，越早动手错误越多</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2.Jdk,Git,maven</a:t>
            </a:r>
            <a:r>
              <a:rPr kumimoji="1" lang="zh-CN" altLang="en-US" dirty="0"/>
              <a:t>不说</a:t>
            </a:r>
            <a:endParaRPr kumimoji="1" lang="en-US" altLang="zh-CN" dirty="0"/>
          </a:p>
          <a:p>
            <a:r>
              <a:rPr kumimoji="1" lang="en-US" altLang="zh-CN" dirty="0"/>
              <a:t>3.Git</a:t>
            </a:r>
            <a:r>
              <a:rPr kumimoji="1" lang="zh-CN" altLang="en-US" dirty="0"/>
              <a:t> </a:t>
            </a:r>
            <a:r>
              <a:rPr kumimoji="1" lang="en-US" altLang="zh-CN" dirty="0"/>
              <a:t>clone</a:t>
            </a:r>
            <a:r>
              <a:rPr kumimoji="1" lang="zh-CN" altLang="en-US" dirty="0"/>
              <a:t>，</a:t>
            </a:r>
            <a:r>
              <a:rPr kumimoji="1" lang="en-US" altLang="zh-CN" dirty="0" err="1"/>
              <a:t>sourcetree</a:t>
            </a:r>
            <a:endParaRPr kumimoji="1" lang="en-US" altLang="zh-CN" dirty="0"/>
          </a:p>
          <a:p>
            <a:r>
              <a:rPr kumimoji="1" lang="en-US" altLang="zh-CN" dirty="0"/>
              <a:t>4.Eclipse</a:t>
            </a:r>
            <a:r>
              <a:rPr kumimoji="1" lang="zh-CN" altLang="en-US" dirty="0"/>
              <a:t> </a:t>
            </a:r>
            <a:r>
              <a:rPr kumimoji="1" lang="en-US" altLang="zh-CN" dirty="0"/>
              <a:t>import</a:t>
            </a:r>
            <a:r>
              <a:rPr kumimoji="1" lang="zh-CN" altLang="en-US" dirty="0"/>
              <a:t>。</a:t>
            </a:r>
            <a:r>
              <a:rPr kumimoji="1" lang="en-US" altLang="zh-CN" dirty="0"/>
              <a:t>Lombok</a:t>
            </a:r>
          </a:p>
          <a:p>
            <a:r>
              <a:rPr kumimoji="1" lang="en-US" altLang="zh-CN" dirty="0"/>
              <a:t>5.start.spring.io</a:t>
            </a:r>
          </a:p>
          <a:p>
            <a:endParaRPr kumimoji="1" lang="en-US"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24</a:t>
            </a:fld>
            <a:endParaRPr kumimoji="1" lang="zh-CN" altLang="en-US"/>
          </a:p>
        </p:txBody>
      </p:sp>
    </p:spTree>
    <p:extLst>
      <p:ext uri="{BB962C8B-B14F-4D97-AF65-F5344CB8AC3E}">
        <p14:creationId xmlns:p14="http://schemas.microsoft.com/office/powerpoint/2010/main" val="3576100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0.MySql</a:t>
            </a:r>
            <a:r>
              <a:rPr kumimoji="1" lang="zh-CN" altLang="en-US" dirty="0"/>
              <a:t>（界面），</a:t>
            </a:r>
            <a:r>
              <a:rPr kumimoji="1" lang="en-US" altLang="zh-CN" dirty="0" err="1"/>
              <a:t>Redis</a:t>
            </a:r>
            <a:r>
              <a:rPr kumimoji="1" lang="zh-CN" altLang="en-US" dirty="0"/>
              <a:t>，</a:t>
            </a:r>
            <a:r>
              <a:rPr kumimoji="1" lang="en-US" altLang="zh-CN" dirty="0"/>
              <a:t>zookeeper(HSF)</a:t>
            </a:r>
            <a:r>
              <a:rPr kumimoji="1" lang="zh-CN" altLang="en-US" dirty="0"/>
              <a:t>  命令行字体放大</a:t>
            </a:r>
            <a:endParaRPr kumimoji="1" lang="en-US" altLang="zh-CN" dirty="0"/>
          </a:p>
          <a:p>
            <a:r>
              <a:rPr kumimoji="1" lang="en-US" altLang="zh-CN" dirty="0"/>
              <a:t>1.</a:t>
            </a:r>
            <a:r>
              <a:rPr kumimoji="1" lang="zh-CN" altLang="en-US" dirty="0"/>
              <a:t>安装</a:t>
            </a:r>
            <a:endParaRPr kumimoji="1" lang="en-US" altLang="zh-CN" dirty="0"/>
          </a:p>
          <a:p>
            <a:r>
              <a:rPr kumimoji="1" lang="en-US" altLang="zh-CN" dirty="0"/>
              <a:t>2.</a:t>
            </a:r>
            <a:r>
              <a:rPr kumimoji="1" lang="zh-CN" altLang="en-US" dirty="0"/>
              <a:t>环境变量 </a:t>
            </a:r>
            <a:r>
              <a:rPr kumimoji="1" lang="en-US" altLang="zh-CN" dirty="0"/>
              <a:t>Java</a:t>
            </a:r>
            <a:r>
              <a:rPr kumimoji="1" lang="zh-CN" altLang="en-US" dirty="0"/>
              <a:t> </a:t>
            </a:r>
            <a:r>
              <a:rPr kumimoji="1" lang="en-US" altLang="zh-CN" dirty="0"/>
              <a:t>Maven</a:t>
            </a:r>
            <a:r>
              <a:rPr kumimoji="1" lang="zh-CN" altLang="en-US" dirty="0"/>
              <a:t> </a:t>
            </a:r>
            <a:r>
              <a:rPr kumimoji="1" lang="en-US" altLang="zh-CN" dirty="0"/>
              <a:t>MySQL</a:t>
            </a:r>
          </a:p>
          <a:p>
            <a:r>
              <a:rPr kumimoji="1" lang="en-US" altLang="zh-CN" dirty="0"/>
              <a:t>3.</a:t>
            </a:r>
            <a:r>
              <a:rPr kumimoji="1" lang="zh-CN" altLang="en-US" dirty="0"/>
              <a:t>启动和客户端连接检查，进程检查</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25</a:t>
            </a:fld>
            <a:endParaRPr kumimoji="1" lang="zh-CN" altLang="en-US"/>
          </a:p>
        </p:txBody>
      </p:sp>
    </p:spTree>
    <p:extLst>
      <p:ext uri="{BB962C8B-B14F-4D97-AF65-F5344CB8AC3E}">
        <p14:creationId xmlns:p14="http://schemas.microsoft.com/office/powerpoint/2010/main" val="312161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逐个模块分别介绍 </a:t>
            </a:r>
            <a:r>
              <a:rPr kumimoji="1" lang="en-US" altLang="zh-CN" dirty="0"/>
              <a:t>Dubbo</a:t>
            </a:r>
            <a:r>
              <a:rPr kumimoji="1" lang="zh-CN" altLang="en-US" dirty="0"/>
              <a:t>和</a:t>
            </a:r>
            <a:r>
              <a:rPr kumimoji="1" lang="en-US" altLang="zh-CN" dirty="0"/>
              <a:t>HSF</a:t>
            </a:r>
          </a:p>
          <a:p>
            <a:r>
              <a:rPr kumimoji="1" lang="en-US" altLang="zh-CN" dirty="0"/>
              <a:t>2.</a:t>
            </a:r>
            <a:r>
              <a:rPr kumimoji="1" lang="zh-CN" altLang="en-US" dirty="0"/>
              <a:t>从</a:t>
            </a:r>
            <a:r>
              <a:rPr kumimoji="1" lang="en-US" altLang="zh-CN" dirty="0"/>
              <a:t>Maven</a:t>
            </a:r>
            <a:r>
              <a:rPr kumimoji="1" lang="zh-CN" altLang="en-US" dirty="0"/>
              <a:t>结构了解系统架构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3.</a:t>
            </a:r>
            <a:r>
              <a:rPr kumimoji="1" lang="zh-CN" altLang="en-US" dirty="0"/>
              <a:t>不是最终状态，思路是迭代，系统架构对应</a:t>
            </a:r>
            <a:r>
              <a:rPr kumimoji="1" lang="en-US" altLang="zh-CN" dirty="0"/>
              <a:t>,f</a:t>
            </a:r>
            <a:r>
              <a:rPr kumimoji="1" lang="zh-CN" altLang="en-US" dirty="0"/>
              <a:t>分布式</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26</a:t>
            </a:fld>
            <a:endParaRPr kumimoji="1" lang="zh-CN" altLang="en-US"/>
          </a:p>
        </p:txBody>
      </p:sp>
    </p:spTree>
    <p:extLst>
      <p:ext uri="{BB962C8B-B14F-4D97-AF65-F5344CB8AC3E}">
        <p14:creationId xmlns:p14="http://schemas.microsoft.com/office/powerpoint/2010/main" val="900520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endParaRPr kumimoji="1" lang="en-US" altLang="zh-CN" dirty="0"/>
          </a:p>
          <a:p>
            <a:r>
              <a:rPr kumimoji="1" lang="en-US" altLang="zh-CN" dirty="0"/>
              <a:t>3.</a:t>
            </a:r>
            <a:r>
              <a:rPr kumimoji="1" lang="zh-CN" altLang="en-US" dirty="0"/>
              <a:t>注意点</a:t>
            </a:r>
            <a:endParaRPr kumimoji="1" lang="en-US" altLang="zh-CN" dirty="0"/>
          </a:p>
          <a:p>
            <a:r>
              <a:rPr kumimoji="1" lang="en-US" altLang="zh-CN" dirty="0"/>
              <a:t>3.1</a:t>
            </a:r>
            <a:r>
              <a:rPr kumimoji="1" lang="zh-CN" altLang="en-US" dirty="0"/>
              <a:t> 日志和注释</a:t>
            </a:r>
            <a:endParaRPr kumimoji="1" lang="en-US" altLang="zh-CN" dirty="0"/>
          </a:p>
          <a:p>
            <a:r>
              <a:rPr kumimoji="1" lang="zh-CN" altLang="en-US" dirty="0"/>
              <a:t> </a:t>
            </a:r>
            <a:r>
              <a:rPr kumimoji="1" lang="en-US" altLang="zh-CN" dirty="0"/>
              <a:t>3.1.1</a:t>
            </a:r>
            <a:r>
              <a:rPr kumimoji="1" lang="zh-CN" altLang="en-US" dirty="0"/>
              <a:t> 写代码时间远少于读代码时间</a:t>
            </a:r>
            <a:endParaRPr kumimoji="1" lang="en-US" altLang="zh-CN" dirty="0"/>
          </a:p>
          <a:p>
            <a:r>
              <a:rPr kumimoji="1" lang="zh-CN" altLang="en-US" dirty="0"/>
              <a:t> </a:t>
            </a:r>
            <a:r>
              <a:rPr kumimoji="1" lang="en-US" altLang="zh-CN" dirty="0"/>
              <a:t>3.1.2</a:t>
            </a:r>
            <a:r>
              <a:rPr kumimoji="1" lang="zh-CN" altLang="en-US" dirty="0"/>
              <a:t> 代码质量越高注释应该越少</a:t>
            </a:r>
            <a:endParaRPr kumimoji="1" lang="en-US" altLang="zh-CN" dirty="0"/>
          </a:p>
          <a:p>
            <a:r>
              <a:rPr kumimoji="1" lang="zh-CN" altLang="en-US" dirty="0"/>
              <a:t> </a:t>
            </a:r>
            <a:r>
              <a:rPr kumimoji="1" lang="en-US" altLang="zh-CN" dirty="0"/>
              <a:t>3.1.3</a:t>
            </a:r>
            <a:r>
              <a:rPr kumimoji="1" lang="zh-CN" altLang="en-US" dirty="0"/>
              <a:t> 不要迷信高大上的系统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3.2</a:t>
            </a:r>
            <a:r>
              <a:rPr kumimoji="1" lang="zh-CN" altLang="en-US" dirty="0"/>
              <a:t> 异常体系和异常处理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3.2.1</a:t>
            </a:r>
            <a:r>
              <a:rPr kumimoji="1" lang="zh-CN" altLang="en-US" dirty="0"/>
              <a:t> 要不要自定义异常</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3.2.2</a:t>
            </a:r>
            <a:r>
              <a:rPr kumimoji="1" lang="zh-CN" altLang="en-US" dirty="0"/>
              <a:t> 异常的转换，</a:t>
            </a:r>
            <a:r>
              <a:rPr kumimoji="1" lang="en-US" altLang="zh-CN" dirty="0"/>
              <a:t>Spring</a:t>
            </a:r>
            <a:r>
              <a:rPr kumimoji="1" lang="zh-CN" altLang="en-US" dirty="0"/>
              <a:t> </a:t>
            </a:r>
            <a:r>
              <a:rPr kumimoji="1" lang="en-US" altLang="zh-CN" dirty="0"/>
              <a:t>DAO</a:t>
            </a:r>
            <a:r>
              <a:rPr kumimoji="1" lang="zh-CN" altLang="en-US" dirty="0"/>
              <a:t>支持</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3.2.2</a:t>
            </a:r>
            <a:r>
              <a:rPr kumimoji="1" lang="zh-CN" altLang="en-US" dirty="0"/>
              <a:t> 异常的拦截和处理（抛出），统一方式</a:t>
            </a:r>
            <a:endParaRPr kumimoji="1" lang="en-US" altLang="zh-CN" dirty="0"/>
          </a:p>
          <a:p>
            <a:r>
              <a:rPr kumimoji="1" lang="en-US" altLang="zh-CN" dirty="0"/>
              <a:t>3.3</a:t>
            </a:r>
            <a:r>
              <a:rPr kumimoji="1" lang="zh-CN" altLang="en-US" dirty="0"/>
              <a:t> 再谈秒杀的同步逻辑</a:t>
            </a:r>
            <a:endParaRPr kumimoji="1" lang="en-US" altLang="zh-CN" dirty="0"/>
          </a:p>
          <a:p>
            <a:r>
              <a:rPr kumimoji="1" lang="zh-CN" altLang="en-US" dirty="0"/>
              <a:t> </a:t>
            </a:r>
            <a:r>
              <a:rPr kumimoji="1" lang="en-US" altLang="zh-CN" dirty="0"/>
              <a:t>CAP</a:t>
            </a:r>
            <a:r>
              <a:rPr kumimoji="1" lang="zh-CN" altLang="en-US" dirty="0"/>
              <a:t>理论</a:t>
            </a:r>
            <a:endParaRPr kumimoji="1" lang="en-US" altLang="zh-CN" dirty="0"/>
          </a:p>
          <a:p>
            <a:r>
              <a:rPr kumimoji="1" lang="zh-CN" altLang="en-US" dirty="0"/>
              <a:t> 并发本质</a:t>
            </a:r>
            <a:br>
              <a:rPr kumimoji="1" lang="en-US" altLang="zh-CN" dirty="0"/>
            </a:br>
            <a:r>
              <a:rPr kumimoji="1" lang="zh-CN" altLang="en-US" dirty="0"/>
              <a:t> 一直读，一直写，同时读写</a:t>
            </a:r>
            <a:endParaRPr kumimoji="1" lang="en-US" altLang="zh-CN" dirty="0"/>
          </a:p>
          <a:p>
            <a:r>
              <a:rPr kumimoji="1" lang="en-US" altLang="zh-CN" dirty="0"/>
              <a:t>3.4</a:t>
            </a:r>
            <a:r>
              <a:rPr kumimoji="1" lang="zh-CN" altLang="en-US" dirty="0"/>
              <a:t> 总结</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27</a:t>
            </a:fld>
            <a:endParaRPr kumimoji="1" lang="zh-CN" altLang="en-US"/>
          </a:p>
        </p:txBody>
      </p:sp>
    </p:spTree>
    <p:extLst>
      <p:ext uri="{BB962C8B-B14F-4D97-AF65-F5344CB8AC3E}">
        <p14:creationId xmlns:p14="http://schemas.microsoft.com/office/powerpoint/2010/main" val="3379996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28</a:t>
            </a:fld>
            <a:endParaRPr kumimoji="1" lang="zh-CN" altLang="en-US"/>
          </a:p>
        </p:txBody>
      </p:sp>
    </p:spTree>
    <p:extLst>
      <p:ext uri="{BB962C8B-B14F-4D97-AF65-F5344CB8AC3E}">
        <p14:creationId xmlns:p14="http://schemas.microsoft.com/office/powerpoint/2010/main" val="3356542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29</a:t>
            </a:fld>
            <a:endParaRPr kumimoji="1" lang="zh-CN" altLang="en-US"/>
          </a:p>
        </p:txBody>
      </p:sp>
    </p:spTree>
    <p:extLst>
      <p:ext uri="{BB962C8B-B14F-4D97-AF65-F5344CB8AC3E}">
        <p14:creationId xmlns:p14="http://schemas.microsoft.com/office/powerpoint/2010/main" val="275805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学什么，抛出问题，搞清楚问题等于解决了一半</a:t>
            </a:r>
            <a:endParaRPr kumimoji="1" lang="en-US" altLang="zh-CN" dirty="0"/>
          </a:p>
          <a:p>
            <a:r>
              <a:rPr kumimoji="1" lang="en-US" altLang="zh-CN" dirty="0"/>
              <a:t>2.</a:t>
            </a:r>
            <a:r>
              <a:rPr kumimoji="1" lang="zh-CN" altLang="en-US" dirty="0"/>
              <a:t>非入门，知识体系，高手定义、理解和共鸣</a:t>
            </a:r>
            <a:endParaRPr kumimoji="1" lang="en-US" altLang="zh-CN" dirty="0"/>
          </a:p>
          <a:p>
            <a:r>
              <a:rPr kumimoji="1" lang="en-US" altLang="zh-CN" dirty="0"/>
              <a:t>3.</a:t>
            </a:r>
            <a:r>
              <a:rPr kumimoji="1" lang="zh-CN" altLang="en-US" dirty="0"/>
              <a:t>学完后：技术程度，解决问题，上升台阶，面试</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3</a:t>
            </a:fld>
            <a:endParaRPr kumimoji="1" lang="zh-CN" altLang="en-US"/>
          </a:p>
        </p:txBody>
      </p:sp>
    </p:spTree>
    <p:extLst>
      <p:ext uri="{BB962C8B-B14F-4D97-AF65-F5344CB8AC3E}">
        <p14:creationId xmlns:p14="http://schemas.microsoft.com/office/powerpoint/2010/main" val="193331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30</a:t>
            </a:fld>
            <a:endParaRPr kumimoji="1" lang="zh-CN" altLang="en-US"/>
          </a:p>
        </p:txBody>
      </p:sp>
    </p:spTree>
    <p:extLst>
      <p:ext uri="{BB962C8B-B14F-4D97-AF65-F5344CB8AC3E}">
        <p14:creationId xmlns:p14="http://schemas.microsoft.com/office/powerpoint/2010/main" val="750739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31</a:t>
            </a:fld>
            <a:endParaRPr kumimoji="1" lang="zh-CN" altLang="en-US"/>
          </a:p>
        </p:txBody>
      </p:sp>
    </p:spTree>
    <p:extLst>
      <p:ext uri="{BB962C8B-B14F-4D97-AF65-F5344CB8AC3E}">
        <p14:creationId xmlns:p14="http://schemas.microsoft.com/office/powerpoint/2010/main" val="3087076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从下往上</a:t>
            </a:r>
            <a:endParaRPr kumimoji="1" lang="en-US" altLang="zh-CN" dirty="0"/>
          </a:p>
          <a:p>
            <a:r>
              <a:rPr kumimoji="1" lang="en-US" altLang="zh-CN" dirty="0"/>
              <a:t>1.MyBatis</a:t>
            </a:r>
            <a:r>
              <a:rPr kumimoji="1" lang="zh-CN" altLang="en-US" dirty="0"/>
              <a:t>、</a:t>
            </a:r>
            <a:r>
              <a:rPr kumimoji="1" lang="en-US" altLang="zh-CN" dirty="0" err="1"/>
              <a:t>Redis</a:t>
            </a:r>
            <a:r>
              <a:rPr kumimoji="1" lang="zh-CN" altLang="en-US" dirty="0"/>
              <a:t>和</a:t>
            </a:r>
            <a:r>
              <a:rPr kumimoji="1" lang="en-US" altLang="zh-CN" dirty="0"/>
              <a:t>Dubbo</a:t>
            </a:r>
            <a:r>
              <a:rPr kumimoji="1" lang="zh-CN" altLang="en-US" dirty="0"/>
              <a:t>的配置文件、坑</a:t>
            </a:r>
            <a:endParaRPr kumimoji="1" lang="en-US" altLang="zh-CN" dirty="0"/>
          </a:p>
          <a:p>
            <a:r>
              <a:rPr kumimoji="1" lang="en-US" altLang="zh-CN" dirty="0"/>
              <a:t>2.DAO</a:t>
            </a:r>
            <a:r>
              <a:rPr kumimoji="1" lang="zh-CN" altLang="en-US" dirty="0"/>
              <a:t>和乐观锁、悲观锁 面试</a:t>
            </a:r>
            <a:endParaRPr kumimoji="1" lang="en-US" altLang="zh-CN" dirty="0"/>
          </a:p>
          <a:p>
            <a:r>
              <a:rPr kumimoji="1" lang="en-US" altLang="zh-CN" dirty="0"/>
              <a:t>3.</a:t>
            </a:r>
            <a:r>
              <a:rPr kumimoji="1" lang="zh-CN" altLang="en-US" dirty="0"/>
              <a:t>注意点</a:t>
            </a:r>
            <a:endParaRPr kumimoji="1" lang="en-US" altLang="zh-CN" dirty="0"/>
          </a:p>
          <a:p>
            <a:r>
              <a:rPr kumimoji="1" lang="en-US" altLang="zh-CN" dirty="0"/>
              <a:t>3.1</a:t>
            </a:r>
            <a:r>
              <a:rPr kumimoji="1" lang="zh-CN" altLang="en-US" dirty="0"/>
              <a:t> 日志和注释</a:t>
            </a:r>
            <a:endParaRPr kumimoji="1" lang="en-US" altLang="zh-CN" dirty="0"/>
          </a:p>
          <a:p>
            <a:r>
              <a:rPr kumimoji="1" lang="zh-CN" altLang="en-US" dirty="0"/>
              <a:t> </a:t>
            </a:r>
            <a:r>
              <a:rPr kumimoji="1" lang="en-US" altLang="zh-CN" dirty="0"/>
              <a:t>3.1.1</a:t>
            </a:r>
            <a:r>
              <a:rPr kumimoji="1" lang="zh-CN" altLang="en-US" dirty="0"/>
              <a:t> 写代码时间远少于读代码时间</a:t>
            </a:r>
            <a:endParaRPr kumimoji="1" lang="en-US" altLang="zh-CN" dirty="0"/>
          </a:p>
          <a:p>
            <a:r>
              <a:rPr kumimoji="1" lang="zh-CN" altLang="en-US" dirty="0"/>
              <a:t> </a:t>
            </a:r>
            <a:r>
              <a:rPr kumimoji="1" lang="en-US" altLang="zh-CN" dirty="0"/>
              <a:t>3.1.2</a:t>
            </a:r>
            <a:r>
              <a:rPr kumimoji="1" lang="zh-CN" altLang="en-US" dirty="0"/>
              <a:t> 代码质量越高注释应该越少</a:t>
            </a:r>
            <a:endParaRPr kumimoji="1" lang="en-US" altLang="zh-CN" dirty="0"/>
          </a:p>
          <a:p>
            <a:r>
              <a:rPr kumimoji="1" lang="zh-CN" altLang="en-US" dirty="0"/>
              <a:t> </a:t>
            </a:r>
            <a:r>
              <a:rPr kumimoji="1" lang="en-US" altLang="zh-CN" dirty="0"/>
              <a:t>3.1.3</a:t>
            </a:r>
            <a:r>
              <a:rPr kumimoji="1" lang="zh-CN" altLang="en-US" dirty="0"/>
              <a:t> 不要迷信高大上的系统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3.2</a:t>
            </a:r>
            <a:r>
              <a:rPr kumimoji="1" lang="zh-CN" altLang="en-US" dirty="0"/>
              <a:t> 异常体系和异常处理</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3.2.1</a:t>
            </a:r>
            <a:r>
              <a:rPr kumimoji="1" lang="zh-CN" altLang="en-US" dirty="0"/>
              <a:t> 要不要自定义异常</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3.2.2</a:t>
            </a:r>
            <a:r>
              <a:rPr kumimoji="1" lang="zh-CN" altLang="en-US" dirty="0"/>
              <a:t> 异常的转换，</a:t>
            </a:r>
            <a:r>
              <a:rPr kumimoji="1" lang="en-US" altLang="zh-CN" dirty="0"/>
              <a:t>Spring</a:t>
            </a:r>
            <a:r>
              <a:rPr kumimoji="1" lang="zh-CN" altLang="en-US" dirty="0"/>
              <a:t> </a:t>
            </a:r>
            <a:r>
              <a:rPr kumimoji="1" lang="en-US" altLang="zh-CN" dirty="0"/>
              <a:t>DAO</a:t>
            </a:r>
            <a:r>
              <a:rPr kumimoji="1" lang="zh-CN" altLang="en-US" dirty="0"/>
              <a:t>支持</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 </a:t>
            </a:r>
            <a:r>
              <a:rPr kumimoji="1" lang="en-US" altLang="zh-CN" dirty="0"/>
              <a:t>3.2.2</a:t>
            </a:r>
            <a:r>
              <a:rPr kumimoji="1" lang="zh-CN" altLang="en-US" dirty="0"/>
              <a:t> 异常的拦截和处理（抛出），统一方式</a:t>
            </a:r>
            <a:endParaRPr kumimoji="1" lang="en-US" altLang="zh-CN" dirty="0"/>
          </a:p>
          <a:p>
            <a:r>
              <a:rPr kumimoji="1" lang="en-US" altLang="zh-CN" dirty="0"/>
              <a:t>3.3</a:t>
            </a:r>
            <a:r>
              <a:rPr kumimoji="1" lang="zh-CN" altLang="en-US" dirty="0"/>
              <a:t> 再谈秒杀的同步逻辑</a:t>
            </a:r>
            <a:endParaRPr kumimoji="1" lang="en-US" altLang="zh-CN" dirty="0"/>
          </a:p>
          <a:p>
            <a:r>
              <a:rPr kumimoji="1" lang="zh-CN" altLang="en-US" dirty="0"/>
              <a:t> </a:t>
            </a:r>
            <a:r>
              <a:rPr kumimoji="1" lang="en-US" altLang="zh-CN" dirty="0"/>
              <a:t>CAP</a:t>
            </a:r>
            <a:r>
              <a:rPr kumimoji="1" lang="zh-CN" altLang="en-US" dirty="0"/>
              <a:t>理论</a:t>
            </a:r>
            <a:endParaRPr kumimoji="1" lang="en-US" altLang="zh-CN" dirty="0"/>
          </a:p>
          <a:p>
            <a:r>
              <a:rPr kumimoji="1" lang="zh-CN" altLang="en-US" dirty="0"/>
              <a:t> 并发本质</a:t>
            </a:r>
            <a:br>
              <a:rPr kumimoji="1" lang="en-US" altLang="zh-CN" dirty="0"/>
            </a:br>
            <a:r>
              <a:rPr kumimoji="1" lang="zh-CN" altLang="en-US" dirty="0"/>
              <a:t> 一直读，一直写，同时读写</a:t>
            </a:r>
            <a:endParaRPr kumimoji="1" lang="en-US" altLang="zh-CN" dirty="0"/>
          </a:p>
          <a:p>
            <a:r>
              <a:rPr kumimoji="1" lang="en-US" altLang="zh-CN" dirty="0"/>
              <a:t>3.4</a:t>
            </a:r>
            <a:r>
              <a:rPr kumimoji="1" lang="zh-CN" altLang="en-US" dirty="0"/>
              <a:t> 总结</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32</a:t>
            </a:fld>
            <a:endParaRPr kumimoji="1" lang="zh-CN" altLang="en-US"/>
          </a:p>
        </p:txBody>
      </p:sp>
    </p:spTree>
    <p:extLst>
      <p:ext uri="{BB962C8B-B14F-4D97-AF65-F5344CB8AC3E}">
        <p14:creationId xmlns:p14="http://schemas.microsoft.com/office/powerpoint/2010/main" val="3659776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33</a:t>
            </a:fld>
            <a:endParaRPr kumimoji="1" lang="zh-CN" altLang="en-US"/>
          </a:p>
        </p:txBody>
      </p:sp>
    </p:spTree>
    <p:extLst>
      <p:ext uri="{BB962C8B-B14F-4D97-AF65-F5344CB8AC3E}">
        <p14:creationId xmlns:p14="http://schemas.microsoft.com/office/powerpoint/2010/main" val="2967374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性能测试是一门学问，并不简单，双十一实操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很多没有这一章，盲人摸象，不明所以。</a:t>
            </a:r>
            <a:endParaRPr lang="en-US" altLang="zh-CN" dirty="0"/>
          </a:p>
          <a:p>
            <a:r>
              <a:rPr lang="en-US" altLang="zh-CN" dirty="0"/>
              <a:t>3.</a:t>
            </a:r>
            <a:r>
              <a:rPr lang="zh-CN" altLang="en-US" dirty="0"/>
              <a:t>高并发系统的一把钥匙。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没有这一章的高并发是没有灵魂的</a:t>
            </a:r>
            <a:endParaRPr lang="en-US" altLang="zh-CN" dirty="0"/>
          </a:p>
          <a:p>
            <a:endParaRPr lang="en-US" altLang="zh-CN" dirty="0"/>
          </a:p>
          <a:p>
            <a:r>
              <a:rPr lang="zh-CN" altLang="en-US" dirty="0"/>
              <a:t>写一万行代码不一定，静下来想五分钟可能会</a:t>
            </a:r>
            <a:endParaRPr lang="en-US" altLang="zh-CN" dirty="0"/>
          </a:p>
          <a:p>
            <a:r>
              <a:rPr lang="zh-CN" altLang="en-US" dirty="0"/>
              <a:t>数学、面试、</a:t>
            </a:r>
            <a:r>
              <a:rPr lang="en-US" altLang="zh-CN" dirty="0"/>
              <a:t>P7</a:t>
            </a:r>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34</a:t>
            </a:fld>
            <a:endParaRPr kumimoji="1" lang="zh-CN" altLang="en-US"/>
          </a:p>
        </p:txBody>
      </p:sp>
    </p:spTree>
    <p:extLst>
      <p:ext uri="{BB962C8B-B14F-4D97-AF65-F5344CB8AC3E}">
        <p14:creationId xmlns:p14="http://schemas.microsoft.com/office/powerpoint/2010/main" val="3248406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35</a:t>
            </a:fld>
            <a:endParaRPr kumimoji="1" lang="zh-CN" altLang="en-US"/>
          </a:p>
        </p:txBody>
      </p:sp>
    </p:spTree>
    <p:extLst>
      <p:ext uri="{BB962C8B-B14F-4D97-AF65-F5344CB8AC3E}">
        <p14:creationId xmlns:p14="http://schemas.microsoft.com/office/powerpoint/2010/main" val="3805091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36</a:t>
            </a:fld>
            <a:endParaRPr kumimoji="1" lang="zh-CN" altLang="en-US"/>
          </a:p>
        </p:txBody>
      </p:sp>
    </p:spTree>
    <p:extLst>
      <p:ext uri="{BB962C8B-B14F-4D97-AF65-F5344CB8AC3E}">
        <p14:creationId xmlns:p14="http://schemas.microsoft.com/office/powerpoint/2010/main" val="268488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压测环境与生产环境高度一致是首要原则。</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 架构、机型、软件、配置相同。</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 操作系统、中间件、数据库、应用。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流量大小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业务场景</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3.1</a:t>
            </a:r>
            <a:r>
              <a:rPr lang="zh-CN" altLang="en-US" sz="1200" kern="1200" dirty="0">
                <a:solidFill>
                  <a:schemeClr val="tx1"/>
                </a:solidFill>
                <a:effectLst/>
                <a:latin typeface="+mn-lt"/>
                <a:ea typeface="+mn-ea"/>
                <a:cs typeface="+mn-cs"/>
              </a:rPr>
              <a:t> 业务模型、场景编排、流量分配、并发模型</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 测试模型：负载测试（容量测试）、压力测试（稳定性测试）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业务量级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基础数据量、参数数据量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流量来源</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5.1</a:t>
            </a:r>
            <a:r>
              <a:rPr lang="zh-CN" altLang="en-US" sz="1200" kern="1200" dirty="0">
                <a:solidFill>
                  <a:schemeClr val="tx1"/>
                </a:solidFill>
                <a:effectLst/>
                <a:latin typeface="+mn-lt"/>
                <a:ea typeface="+mn-ea"/>
                <a:cs typeface="+mn-cs"/>
              </a:rPr>
              <a:t> 资源等比缩小构建，理想的测试环境配置是生产环境的</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1/4</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5.3</a:t>
            </a:r>
            <a:r>
              <a:rPr lang="zh-CN" altLang="en-US" sz="1200" kern="1200" dirty="0">
                <a:solidFill>
                  <a:schemeClr val="tx1"/>
                </a:solidFill>
                <a:effectLst/>
                <a:latin typeface="+mn-lt"/>
                <a:ea typeface="+mn-ea"/>
                <a:cs typeface="+mn-cs"/>
              </a:rPr>
              <a:t> 全链路压测的做法</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影子链路和天启</a:t>
            </a:r>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全链路压测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37</a:t>
            </a:fld>
            <a:endParaRPr kumimoji="1" lang="zh-CN" altLang="en-US"/>
          </a:p>
        </p:txBody>
      </p:sp>
    </p:spTree>
    <p:extLst>
      <p:ext uri="{BB962C8B-B14F-4D97-AF65-F5344CB8AC3E}">
        <p14:creationId xmlns:p14="http://schemas.microsoft.com/office/powerpoint/2010/main" val="923005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业务响应时间</a:t>
            </a:r>
            <a:r>
              <a:rPr lang="en-US" altLang="zh-CN" sz="1200" kern="1200" dirty="0">
                <a:solidFill>
                  <a:schemeClr val="tx1"/>
                </a:solidFill>
                <a:effectLst/>
                <a:latin typeface="+mn-lt"/>
                <a:ea typeface="+mn-ea"/>
                <a:cs typeface="+mn-cs"/>
              </a:rPr>
              <a:t>(RT)</a:t>
            </a:r>
            <a:r>
              <a:rPr lang="zh-CN" altLang="en-US" sz="1200" kern="1200" dirty="0">
                <a:solidFill>
                  <a:schemeClr val="tx1"/>
                </a:solidFill>
                <a:effectLst/>
                <a:latin typeface="+mn-lt"/>
                <a:ea typeface="+mn-ea"/>
                <a:cs typeface="+mn-cs"/>
              </a:rPr>
              <a:t>、业务处理能力</a:t>
            </a:r>
            <a:r>
              <a:rPr lang="en-US" altLang="zh-CN" sz="1200" kern="1200" dirty="0">
                <a:solidFill>
                  <a:schemeClr val="tx1"/>
                </a:solidFill>
                <a:effectLst/>
                <a:latin typeface="+mn-lt"/>
                <a:ea typeface="+mn-ea"/>
                <a:cs typeface="+mn-cs"/>
              </a:rPr>
              <a:t>(TPS/QPS/RPS/HPS)</a:t>
            </a:r>
            <a:r>
              <a:rPr lang="zh-CN" altLang="en-US" sz="1200" kern="1200" dirty="0">
                <a:solidFill>
                  <a:schemeClr val="tx1"/>
                </a:solidFill>
                <a:effectLst/>
                <a:latin typeface="+mn-lt"/>
                <a:ea typeface="+mn-ea"/>
                <a:cs typeface="+mn-cs"/>
              </a:rPr>
              <a:t>、业务成功率</a:t>
            </a:r>
            <a:r>
              <a:rPr lang="en-US" altLang="zh-CN" sz="1200" kern="1200" dirty="0">
                <a:solidFill>
                  <a:schemeClr val="tx1"/>
                </a:solidFill>
                <a:effectLst/>
                <a:latin typeface="+mn-lt"/>
                <a:ea typeface="+mn-ea"/>
                <a:cs typeface="+mn-cs"/>
              </a:rPr>
              <a:t>(Failure Ratio)</a:t>
            </a:r>
            <a:r>
              <a:rPr lang="zh-CN" altLang="en-US" sz="1200" kern="1200" dirty="0">
                <a:solidFill>
                  <a:schemeClr val="tx1"/>
                </a:solidFill>
                <a:effectLst/>
                <a:latin typeface="+mn-lt"/>
                <a:ea typeface="+mn-ea"/>
                <a:cs typeface="+mn-cs"/>
              </a:rPr>
              <a:t>、并发用户数</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RT:</a:t>
            </a:r>
          </a:p>
          <a:p>
            <a:r>
              <a:rPr lang="zh-CN" altLang="en-US" sz="1200" kern="1200" dirty="0">
                <a:solidFill>
                  <a:schemeClr val="tx1"/>
                </a:solidFill>
                <a:effectLst/>
                <a:latin typeface="+mn-lt"/>
                <a:ea typeface="+mn-ea"/>
                <a:cs typeface="+mn-cs"/>
              </a:rPr>
              <a:t>互联网企业：</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毫秒以下，例如淘宝业务</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毫秒左右。</a:t>
            </a:r>
          </a:p>
          <a:p>
            <a:r>
              <a:rPr lang="zh-CN" altLang="en-US" sz="1200" kern="1200" dirty="0">
                <a:solidFill>
                  <a:schemeClr val="tx1"/>
                </a:solidFill>
                <a:effectLst/>
                <a:latin typeface="+mn-lt"/>
                <a:ea typeface="+mn-ea"/>
                <a:cs typeface="+mn-cs"/>
              </a:rPr>
              <a:t>金融企业：</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秒以下为佳，部分复杂业务</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秒以下。</a:t>
            </a:r>
          </a:p>
          <a:p>
            <a:r>
              <a:rPr lang="zh-CN" altLang="en-US" sz="1200" kern="1200" dirty="0">
                <a:solidFill>
                  <a:schemeClr val="tx1"/>
                </a:solidFill>
                <a:effectLst/>
                <a:latin typeface="+mn-lt"/>
                <a:ea typeface="+mn-ea"/>
                <a:cs typeface="+mn-cs"/>
              </a:rPr>
              <a:t>保险企业：</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秒以下为佳。</a:t>
            </a:r>
          </a:p>
          <a:p>
            <a:r>
              <a:rPr lang="zh-CN" altLang="en-US" sz="1200" kern="1200" dirty="0">
                <a:solidFill>
                  <a:schemeClr val="tx1"/>
                </a:solidFill>
                <a:effectLst/>
                <a:latin typeface="+mn-lt"/>
                <a:ea typeface="+mn-ea"/>
                <a:cs typeface="+mn-cs"/>
              </a:rPr>
              <a:t>制造业：</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秒以下为佳。</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TPS:</a:t>
            </a:r>
          </a:p>
          <a:p>
            <a:r>
              <a:rPr lang="zh-CN" altLang="en-US" sz="1200" kern="1200" dirty="0">
                <a:solidFill>
                  <a:schemeClr val="tx1"/>
                </a:solidFill>
                <a:effectLst/>
                <a:latin typeface="+mn-lt"/>
                <a:ea typeface="+mn-ea"/>
                <a:cs typeface="+mn-cs"/>
              </a:rPr>
              <a:t>金融行业：</a:t>
            </a:r>
            <a:r>
              <a:rPr lang="en-US" altLang="zh-CN" sz="1200" kern="1200" dirty="0">
                <a:solidFill>
                  <a:schemeClr val="tx1"/>
                </a:solidFill>
                <a:effectLst/>
                <a:latin typeface="+mn-lt"/>
                <a:ea typeface="+mn-ea"/>
                <a:cs typeface="+mn-cs"/>
              </a:rPr>
              <a:t>1000TPS~50000TPS</a:t>
            </a:r>
            <a:r>
              <a:rPr lang="zh-CN" altLang="en-US" sz="1200" kern="1200" dirty="0">
                <a:solidFill>
                  <a:schemeClr val="tx1"/>
                </a:solidFill>
                <a:effectLst/>
                <a:latin typeface="+mn-lt"/>
                <a:ea typeface="+mn-ea"/>
                <a:cs typeface="+mn-cs"/>
              </a:rPr>
              <a:t>，不包括互联网化的活动</a:t>
            </a:r>
          </a:p>
          <a:p>
            <a:r>
              <a:rPr lang="zh-CN" altLang="en-US" sz="1200" kern="1200" dirty="0">
                <a:solidFill>
                  <a:schemeClr val="tx1"/>
                </a:solidFill>
                <a:effectLst/>
                <a:latin typeface="+mn-lt"/>
                <a:ea typeface="+mn-ea"/>
                <a:cs typeface="+mn-cs"/>
              </a:rPr>
              <a:t>保险行业：</a:t>
            </a:r>
            <a:r>
              <a:rPr lang="en-US" altLang="zh-CN" sz="1200" kern="1200" dirty="0">
                <a:solidFill>
                  <a:schemeClr val="tx1"/>
                </a:solidFill>
                <a:effectLst/>
                <a:latin typeface="+mn-lt"/>
                <a:ea typeface="+mn-ea"/>
                <a:cs typeface="+mn-cs"/>
              </a:rPr>
              <a:t>100TPS~100000TPS</a:t>
            </a:r>
            <a:r>
              <a:rPr lang="zh-CN" altLang="en-US" sz="1200" kern="1200" dirty="0">
                <a:solidFill>
                  <a:schemeClr val="tx1"/>
                </a:solidFill>
                <a:effectLst/>
                <a:latin typeface="+mn-lt"/>
                <a:ea typeface="+mn-ea"/>
                <a:cs typeface="+mn-cs"/>
              </a:rPr>
              <a:t>，不包括互联网化的活动</a:t>
            </a:r>
          </a:p>
          <a:p>
            <a:r>
              <a:rPr lang="zh-CN" altLang="en-US" sz="1200" kern="1200" dirty="0">
                <a:solidFill>
                  <a:schemeClr val="tx1"/>
                </a:solidFill>
                <a:effectLst/>
                <a:latin typeface="+mn-lt"/>
                <a:ea typeface="+mn-ea"/>
                <a:cs typeface="+mn-cs"/>
              </a:rPr>
              <a:t>制造行业：</a:t>
            </a:r>
            <a:r>
              <a:rPr lang="en-US" altLang="zh-CN" sz="1200" kern="1200" dirty="0">
                <a:solidFill>
                  <a:schemeClr val="tx1"/>
                </a:solidFill>
                <a:effectLst/>
                <a:latin typeface="+mn-lt"/>
                <a:ea typeface="+mn-ea"/>
                <a:cs typeface="+mn-cs"/>
              </a:rPr>
              <a:t>10TPS~5000TPS</a:t>
            </a:r>
          </a:p>
          <a:p>
            <a:r>
              <a:rPr lang="zh-CN" altLang="en-US" sz="1200" kern="1200" dirty="0">
                <a:solidFill>
                  <a:schemeClr val="tx1"/>
                </a:solidFill>
                <a:effectLst/>
                <a:latin typeface="+mn-lt"/>
                <a:ea typeface="+mn-ea"/>
                <a:cs typeface="+mn-cs"/>
              </a:rPr>
              <a:t>互联网电子商务：</a:t>
            </a:r>
            <a:r>
              <a:rPr lang="en-US" altLang="zh-CN" sz="1200" kern="1200" dirty="0">
                <a:solidFill>
                  <a:schemeClr val="tx1"/>
                </a:solidFill>
                <a:effectLst/>
                <a:latin typeface="+mn-lt"/>
                <a:ea typeface="+mn-ea"/>
                <a:cs typeface="+mn-cs"/>
              </a:rPr>
              <a:t>10000TPS~1000000TPS</a:t>
            </a:r>
          </a:p>
          <a:p>
            <a:r>
              <a:rPr lang="zh-CN" altLang="en-US" sz="1200" kern="1200" dirty="0">
                <a:solidFill>
                  <a:schemeClr val="tx1"/>
                </a:solidFill>
                <a:effectLst/>
                <a:latin typeface="+mn-lt"/>
                <a:ea typeface="+mn-ea"/>
                <a:cs typeface="+mn-cs"/>
              </a:rPr>
              <a:t>互联网中型网站：</a:t>
            </a:r>
            <a:r>
              <a:rPr lang="en-US" altLang="zh-CN" sz="1200" kern="1200" dirty="0">
                <a:solidFill>
                  <a:schemeClr val="tx1"/>
                </a:solidFill>
                <a:effectLst/>
                <a:latin typeface="+mn-lt"/>
                <a:ea typeface="+mn-ea"/>
                <a:cs typeface="+mn-cs"/>
              </a:rPr>
              <a:t>1000TPS~50000TPS</a:t>
            </a:r>
          </a:p>
          <a:p>
            <a:r>
              <a:rPr lang="zh-CN" altLang="en-US" sz="1200" kern="1200" dirty="0">
                <a:solidFill>
                  <a:schemeClr val="tx1"/>
                </a:solidFill>
                <a:effectLst/>
                <a:latin typeface="+mn-lt"/>
                <a:ea typeface="+mn-ea"/>
                <a:cs typeface="+mn-cs"/>
              </a:rPr>
              <a:t>互联网小型网站：</a:t>
            </a:r>
            <a:r>
              <a:rPr lang="en-US" altLang="zh-CN" sz="1200" kern="1200" dirty="0">
                <a:solidFill>
                  <a:schemeClr val="tx1"/>
                </a:solidFill>
                <a:effectLst/>
                <a:latin typeface="+mn-lt"/>
                <a:ea typeface="+mn-ea"/>
                <a:cs typeface="+mn-cs"/>
              </a:rPr>
              <a:t>500TPS~10000TPS</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成功率：</a:t>
            </a:r>
          </a:p>
          <a:p>
            <a:r>
              <a:rPr lang="zh-CN" altLang="en-US" sz="1200" kern="1200" dirty="0">
                <a:solidFill>
                  <a:schemeClr val="tx1"/>
                </a:solidFill>
                <a:effectLst/>
                <a:latin typeface="+mn-lt"/>
                <a:ea typeface="+mn-ea"/>
                <a:cs typeface="+mn-cs"/>
              </a:rPr>
              <a:t>不低于</a:t>
            </a:r>
            <a:r>
              <a:rPr lang="en-US" altLang="zh-CN" sz="1200" kern="1200" dirty="0">
                <a:solidFill>
                  <a:schemeClr val="tx1"/>
                </a:solidFill>
                <a:effectLst/>
                <a:latin typeface="+mn-lt"/>
                <a:ea typeface="+mn-ea"/>
                <a:cs typeface="+mn-cs"/>
              </a:rPr>
              <a:t>99.4%</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资源指标：</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操作系统：</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Memory</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Disk I/O</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Network I/O</a:t>
            </a:r>
          </a:p>
          <a:p>
            <a:r>
              <a:rPr lang="zh-CN" altLang="en-US" sz="1200" kern="1200" dirty="0">
                <a:solidFill>
                  <a:schemeClr val="tx1"/>
                </a:solidFill>
                <a:effectLst/>
                <a:latin typeface="+mn-lt"/>
                <a:ea typeface="+mn-ea"/>
                <a:cs typeface="+mn-cs"/>
              </a:rPr>
              <a:t>数据库：效率低下</a:t>
            </a:r>
            <a:r>
              <a:rPr lang="en-US" altLang="zh-CN" sz="1200" kern="1200" dirty="0">
                <a:solidFill>
                  <a:schemeClr val="tx1"/>
                </a:solidFill>
                <a:effectLst/>
                <a:latin typeface="+mn-lt"/>
                <a:ea typeface="+mn-ea"/>
                <a:cs typeface="+mn-cs"/>
              </a:rPr>
              <a:t>SQL</a:t>
            </a:r>
            <a:r>
              <a:rPr lang="zh-CN" altLang="en-US" sz="1200" kern="1200" dirty="0">
                <a:solidFill>
                  <a:schemeClr val="tx1"/>
                </a:solidFill>
                <a:effectLst/>
                <a:latin typeface="+mn-lt"/>
                <a:ea typeface="+mn-ea"/>
                <a:cs typeface="+mn-cs"/>
              </a:rPr>
              <a:t>、锁等待</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死锁、缓存命中率、会话、进程等</a:t>
            </a:r>
          </a:p>
          <a:p>
            <a:r>
              <a:rPr lang="zh-CN" altLang="en-US" sz="1200" kern="1200" dirty="0">
                <a:solidFill>
                  <a:schemeClr val="tx1"/>
                </a:solidFill>
                <a:effectLst/>
                <a:latin typeface="+mn-lt"/>
                <a:ea typeface="+mn-ea"/>
                <a:cs typeface="+mn-cs"/>
              </a:rPr>
              <a:t>中间件：线程池（</a:t>
            </a:r>
            <a:r>
              <a:rPr lang="en-US" altLang="zh-CN" sz="1200" kern="1200" dirty="0">
                <a:solidFill>
                  <a:schemeClr val="tx1"/>
                </a:solidFill>
                <a:effectLst/>
                <a:latin typeface="+mn-lt"/>
                <a:ea typeface="+mn-ea"/>
                <a:cs typeface="+mn-cs"/>
              </a:rPr>
              <a:t>Thread Pool</a:t>
            </a:r>
            <a:r>
              <a:rPr lang="zh-CN" altLang="en-US" sz="1200" kern="1200" dirty="0">
                <a:solidFill>
                  <a:schemeClr val="tx1"/>
                </a:solidFill>
                <a:effectLst/>
                <a:latin typeface="+mn-lt"/>
                <a:ea typeface="+mn-ea"/>
                <a:cs typeface="+mn-cs"/>
              </a:rPr>
              <a:t>）、数据库连接池（</a:t>
            </a:r>
            <a:r>
              <a:rPr lang="en-US" altLang="zh-CN" sz="1200" kern="1200" dirty="0">
                <a:solidFill>
                  <a:schemeClr val="tx1"/>
                </a:solidFill>
                <a:effectLst/>
                <a:latin typeface="+mn-lt"/>
                <a:ea typeface="+mn-ea"/>
                <a:cs typeface="+mn-cs"/>
              </a:rPr>
              <a:t>JDBC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JVM</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GC/FULL GC/</a:t>
            </a:r>
            <a:r>
              <a:rPr lang="zh-CN" altLang="en-US" sz="1200" kern="1200" dirty="0">
                <a:solidFill>
                  <a:schemeClr val="tx1"/>
                </a:solidFill>
                <a:effectLst/>
                <a:latin typeface="+mn-lt"/>
                <a:ea typeface="+mn-ea"/>
                <a:cs typeface="+mn-cs"/>
              </a:rPr>
              <a:t>堆大小）</a:t>
            </a:r>
          </a:p>
          <a:p>
            <a:r>
              <a:rPr lang="zh-CN" altLang="en-US" sz="1200" kern="1200" dirty="0">
                <a:solidFill>
                  <a:schemeClr val="tx1"/>
                </a:solidFill>
                <a:effectLst/>
                <a:latin typeface="+mn-lt"/>
                <a:ea typeface="+mn-ea"/>
                <a:cs typeface="+mn-cs"/>
              </a:rPr>
              <a:t>应用：方法耗时、算法、同步和异步、缓存、缓冲</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3.1 </a:t>
            </a:r>
            <a:r>
              <a:rPr lang="zh-CN" altLang="en-US" sz="1200" kern="1200" dirty="0">
                <a:solidFill>
                  <a:schemeClr val="tx1"/>
                </a:solidFill>
                <a:effectLst/>
                <a:latin typeface="+mn-lt"/>
                <a:ea typeface="+mn-ea"/>
                <a:cs typeface="+mn-cs"/>
              </a:rPr>
              <a:t>业务指标：业务响应时间</a:t>
            </a:r>
            <a:r>
              <a:rPr lang="en-US" altLang="zh-CN" sz="1200" kern="1200" dirty="0">
                <a:solidFill>
                  <a:schemeClr val="tx1"/>
                </a:solidFill>
                <a:effectLst/>
                <a:latin typeface="+mn-lt"/>
                <a:ea typeface="+mn-ea"/>
                <a:cs typeface="+mn-cs"/>
              </a:rPr>
              <a:t>(RT)</a:t>
            </a:r>
            <a:r>
              <a:rPr lang="zh-CN" altLang="en-US" sz="1200" kern="1200" dirty="0">
                <a:solidFill>
                  <a:schemeClr val="tx1"/>
                </a:solidFill>
                <a:effectLst/>
                <a:latin typeface="+mn-lt"/>
                <a:ea typeface="+mn-ea"/>
                <a:cs typeface="+mn-cs"/>
              </a:rPr>
              <a:t>、业务处理能力</a:t>
            </a:r>
            <a:r>
              <a:rPr lang="en-US" altLang="zh-CN" sz="1200" kern="1200" dirty="0">
                <a:solidFill>
                  <a:schemeClr val="tx1"/>
                </a:solidFill>
                <a:effectLst/>
                <a:latin typeface="+mn-lt"/>
                <a:ea typeface="+mn-ea"/>
                <a:cs typeface="+mn-cs"/>
              </a:rPr>
              <a:t>(TPS/QPS/RPS/HPS)</a:t>
            </a:r>
            <a:r>
              <a:rPr lang="zh-CN" altLang="en-US" sz="1200" kern="1200" dirty="0">
                <a:solidFill>
                  <a:schemeClr val="tx1"/>
                </a:solidFill>
                <a:effectLst/>
                <a:latin typeface="+mn-lt"/>
                <a:ea typeface="+mn-ea"/>
                <a:cs typeface="+mn-cs"/>
              </a:rPr>
              <a:t>、业务成功率</a:t>
            </a:r>
            <a:r>
              <a:rPr lang="en-US" altLang="zh-CN" sz="1200" kern="1200" dirty="0">
                <a:solidFill>
                  <a:schemeClr val="tx1"/>
                </a:solidFill>
                <a:effectLst/>
                <a:latin typeface="+mn-lt"/>
                <a:ea typeface="+mn-ea"/>
                <a:cs typeface="+mn-cs"/>
              </a:rPr>
              <a:t>(Failure Ratio)</a:t>
            </a:r>
            <a:r>
              <a:rPr lang="zh-CN" altLang="en-US" sz="1200" kern="1200" dirty="0">
                <a:solidFill>
                  <a:schemeClr val="tx1"/>
                </a:solidFill>
                <a:effectLst/>
                <a:latin typeface="+mn-lt"/>
                <a:ea typeface="+mn-ea"/>
                <a:cs typeface="+mn-cs"/>
              </a:rPr>
              <a:t>、并发用户数</a:t>
            </a:r>
          </a:p>
          <a:p>
            <a:r>
              <a:rPr lang="en-US" altLang="zh-CN" sz="1200" kern="1200" dirty="0">
                <a:solidFill>
                  <a:schemeClr val="tx1"/>
                </a:solidFill>
                <a:effectLst/>
                <a:latin typeface="+mn-lt"/>
                <a:ea typeface="+mn-ea"/>
                <a:cs typeface="+mn-cs"/>
              </a:rPr>
              <a:t>3.2 </a:t>
            </a:r>
            <a:r>
              <a:rPr lang="zh-CN" altLang="en-US" sz="1200" kern="1200" dirty="0">
                <a:solidFill>
                  <a:schemeClr val="tx1"/>
                </a:solidFill>
                <a:effectLst/>
                <a:latin typeface="+mn-lt"/>
                <a:ea typeface="+mn-ea"/>
                <a:cs typeface="+mn-cs"/>
              </a:rPr>
              <a:t>资源指标：同上一节</a:t>
            </a:r>
          </a:p>
          <a:p>
            <a:r>
              <a:rPr lang="en-US" altLang="zh-CN" sz="1200" kern="1200" dirty="0">
                <a:solidFill>
                  <a:schemeClr val="tx1"/>
                </a:solidFill>
                <a:effectLst/>
                <a:latin typeface="+mn-lt"/>
                <a:ea typeface="+mn-ea"/>
                <a:cs typeface="+mn-cs"/>
              </a:rPr>
              <a:t>3.3</a:t>
            </a:r>
            <a:r>
              <a:rPr lang="zh-CN" altLang="en-US" sz="1200" kern="1200" dirty="0">
                <a:solidFill>
                  <a:schemeClr val="tx1"/>
                </a:solidFill>
                <a:effectLst/>
                <a:latin typeface="+mn-lt"/>
                <a:ea typeface="+mn-ea"/>
                <a:cs typeface="+mn-cs"/>
              </a:rPr>
              <a:t> 应用指标：同上一节</a:t>
            </a:r>
          </a:p>
          <a:p>
            <a:r>
              <a:rPr lang="en-US" altLang="zh-CN" sz="1200" kern="1200" dirty="0">
                <a:solidFill>
                  <a:schemeClr val="tx1"/>
                </a:solidFill>
                <a:effectLst/>
                <a:latin typeface="+mn-lt"/>
                <a:ea typeface="+mn-ea"/>
                <a:cs typeface="+mn-cs"/>
              </a:rPr>
              <a:t>3.4</a:t>
            </a:r>
            <a:r>
              <a:rPr lang="zh-CN" altLang="en-US" sz="1200" kern="1200" dirty="0">
                <a:solidFill>
                  <a:schemeClr val="tx1"/>
                </a:solidFill>
                <a:effectLst/>
                <a:latin typeface="+mn-lt"/>
                <a:ea typeface="+mn-ea"/>
                <a:cs typeface="+mn-cs"/>
              </a:rPr>
              <a:t> 前端指标：页面加载时间，网络时间（</a:t>
            </a:r>
            <a:r>
              <a:rPr lang="en-US" altLang="zh-CN" sz="1200" kern="1200" dirty="0">
                <a:solidFill>
                  <a:schemeClr val="tx1"/>
                </a:solidFill>
                <a:effectLst/>
                <a:latin typeface="+mn-lt"/>
                <a:ea typeface="+mn-ea"/>
                <a:cs typeface="+mn-cs"/>
              </a:rPr>
              <a:t>DNS</a:t>
            </a:r>
            <a:r>
              <a:rPr lang="zh-CN" altLang="en-US" sz="1200" kern="1200" dirty="0">
                <a:solidFill>
                  <a:schemeClr val="tx1"/>
                </a:solidFill>
                <a:effectLst/>
                <a:latin typeface="+mn-lt"/>
                <a:ea typeface="+mn-ea"/>
                <a:cs typeface="+mn-cs"/>
              </a:rPr>
              <a:t>，连接时间、传输时间等）</a:t>
            </a:r>
          </a:p>
          <a:p>
            <a:r>
              <a:rPr lang="en-US" altLang="zh-CN" sz="1200" kern="1200" dirty="0">
                <a:solidFill>
                  <a:schemeClr val="tx1"/>
                </a:solidFill>
                <a:effectLst/>
                <a:latin typeface="+mn-lt"/>
                <a:ea typeface="+mn-ea"/>
                <a:cs typeface="+mn-cs"/>
              </a:rPr>
              <a:t>3.5 </a:t>
            </a:r>
            <a:r>
              <a:rPr lang="zh-CN" altLang="en-US" sz="1200" kern="1200" dirty="0">
                <a:solidFill>
                  <a:schemeClr val="tx1"/>
                </a:solidFill>
                <a:effectLst/>
                <a:latin typeface="+mn-lt"/>
                <a:ea typeface="+mn-ea"/>
                <a:cs typeface="+mn-cs"/>
              </a:rPr>
              <a:t>稳定性指标：最短稳定时间、可用性、可靠性、伸缩性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38</a:t>
            </a:fld>
            <a:endParaRPr kumimoji="1" lang="zh-CN" altLang="en-US"/>
          </a:p>
        </p:txBody>
      </p:sp>
    </p:spTree>
    <p:extLst>
      <p:ext uri="{BB962C8B-B14F-4D97-AF65-F5344CB8AC3E}">
        <p14:creationId xmlns:p14="http://schemas.microsoft.com/office/powerpoint/2010/main" val="2904248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阿里双十一压测安排、全链路压测</a:t>
            </a:r>
            <a:endParaRPr lang="en-US" altLang="zh-CN" dirty="0"/>
          </a:p>
          <a:p>
            <a:r>
              <a:rPr lang="en-US" altLang="zh-CN" dirty="0"/>
              <a:t>2.</a:t>
            </a:r>
            <a:r>
              <a:rPr lang="zh-CN" altLang="en-US" dirty="0"/>
              <a:t>我这样测试有用吗？阿里云数据</a:t>
            </a:r>
            <a:r>
              <a:rPr lang="en-US" altLang="zh-CN" dirty="0"/>
              <a:t>89%</a:t>
            </a:r>
            <a:r>
              <a:rPr lang="zh-CN" altLang="en-US" dirty="0"/>
              <a:t>的测试无效的</a:t>
            </a:r>
            <a:br>
              <a:rPr lang="en-US" altLang="zh-CN" dirty="0"/>
            </a:br>
            <a:endParaRPr lang="zh-CN"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39</a:t>
            </a:fld>
            <a:endParaRPr kumimoji="1" lang="zh-CN" altLang="en-US"/>
          </a:p>
        </p:txBody>
      </p:sp>
    </p:spTree>
    <p:extLst>
      <p:ext uri="{BB962C8B-B14F-4D97-AF65-F5344CB8AC3E}">
        <p14:creationId xmlns:p14="http://schemas.microsoft.com/office/powerpoint/2010/main" val="32298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阿里背景、双十一，</a:t>
            </a:r>
            <a:r>
              <a:rPr lang="en-US" altLang="zh-CN" sz="1200" b="0" i="0" kern="1200" dirty="0">
                <a:solidFill>
                  <a:schemeClr val="tx1"/>
                </a:solidFill>
                <a:effectLst/>
                <a:latin typeface="+mn-lt"/>
                <a:ea typeface="+mn-ea"/>
                <a:cs typeface="+mn-cs"/>
              </a:rPr>
              <a:t>618</a:t>
            </a:r>
            <a:r>
              <a:rPr lang="zh-CN" altLang="en-US" sz="1200" b="0" i="0" kern="1200" dirty="0">
                <a:solidFill>
                  <a:schemeClr val="tx1"/>
                </a:solidFill>
                <a:effectLst/>
                <a:latin typeface="+mn-lt"/>
                <a:ea typeface="+mn-ea"/>
                <a:cs typeface="+mn-cs"/>
              </a:rPr>
              <a:t>实战背景</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解读上述蓝色关键字</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过渡到提出问题</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37527134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压测工具的复杂性</a:t>
            </a:r>
            <a:endParaRPr lang="en-US" altLang="zh-CN" dirty="0"/>
          </a:p>
          <a:p>
            <a:r>
              <a:rPr lang="en" altLang="zh-CN" dirty="0">
                <a:hlinkClick r:id="rId3"/>
              </a:rPr>
              <a:t>http://jmeter.apache.org/usermanual/index.html</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40</a:t>
            </a:fld>
            <a:endParaRPr kumimoji="1" lang="zh-CN" altLang="en-US"/>
          </a:p>
        </p:txBody>
      </p:sp>
    </p:spTree>
    <p:extLst>
      <p:ext uri="{BB962C8B-B14F-4D97-AF65-F5344CB8AC3E}">
        <p14:creationId xmlns:p14="http://schemas.microsoft.com/office/powerpoint/2010/main" val="3458812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41</a:t>
            </a:fld>
            <a:endParaRPr kumimoji="1" lang="zh-CN" altLang="en-US"/>
          </a:p>
        </p:txBody>
      </p:sp>
    </p:spTree>
    <p:extLst>
      <p:ext uri="{BB962C8B-B14F-4D97-AF65-F5344CB8AC3E}">
        <p14:creationId xmlns:p14="http://schemas.microsoft.com/office/powerpoint/2010/main" val="1135960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42</a:t>
            </a:fld>
            <a:endParaRPr kumimoji="1" lang="zh-CN" altLang="en-US"/>
          </a:p>
        </p:txBody>
      </p:sp>
    </p:spTree>
    <p:extLst>
      <p:ext uri="{BB962C8B-B14F-4D97-AF65-F5344CB8AC3E}">
        <p14:creationId xmlns:p14="http://schemas.microsoft.com/office/powerpoint/2010/main" val="1497796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43</a:t>
            </a:fld>
            <a:endParaRPr kumimoji="1" lang="zh-CN" altLang="en-US"/>
          </a:p>
        </p:txBody>
      </p:sp>
    </p:spTree>
    <p:extLst>
      <p:ext uri="{BB962C8B-B14F-4D97-AF65-F5344CB8AC3E}">
        <p14:creationId xmlns:p14="http://schemas.microsoft.com/office/powerpoint/2010/main" val="854854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1.Little</a:t>
            </a:r>
            <a:r>
              <a:rPr lang="zh-CN" altLang="en-US" sz="1200" b="0" i="0" kern="1200" dirty="0">
                <a:solidFill>
                  <a:schemeClr val="tx1"/>
                </a:solidFill>
                <a:effectLst/>
                <a:latin typeface="+mn-lt"/>
                <a:ea typeface="+mn-ea"/>
                <a:cs typeface="+mn-cs"/>
              </a:rPr>
              <a:t>定律：敏捷开发。</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并发数估计：</a:t>
            </a:r>
            <a:r>
              <a:rPr lang="zh-CN" altLang="zh-CN" sz="1200" b="0" i="0" kern="1200" dirty="0">
                <a:solidFill>
                  <a:schemeClr val="tx1"/>
                </a:solidFill>
                <a:effectLst/>
                <a:latin typeface="+mn-lt"/>
                <a:ea typeface="+mn-ea"/>
                <a:cs typeface="+mn-cs"/>
              </a:rPr>
              <a:t>有一个论坛系统，每天的活跃用户有</a:t>
            </a:r>
            <a:r>
              <a:rPr lang="en-US" altLang="zh-CN" sz="1200" b="0" i="0" kern="1200" dirty="0">
                <a:solidFill>
                  <a:schemeClr val="tx1"/>
                </a:solidFill>
                <a:effectLst/>
                <a:latin typeface="+mn-lt"/>
                <a:ea typeface="+mn-ea"/>
                <a:cs typeface="+mn-cs"/>
              </a:rPr>
              <a:t>500</a:t>
            </a:r>
            <a:r>
              <a:rPr lang="zh-CN" altLang="zh-CN" sz="1200" b="0" i="0" kern="1200" dirty="0">
                <a:solidFill>
                  <a:schemeClr val="tx1"/>
                </a:solidFill>
                <a:effectLst/>
                <a:latin typeface="+mn-lt"/>
                <a:ea typeface="+mn-ea"/>
                <a:cs typeface="+mn-cs"/>
              </a:rPr>
              <a:t>，用户活跃时间主要集中在晚上</a:t>
            </a:r>
            <a:r>
              <a:rPr lang="en-US" altLang="zh-CN" sz="1200" b="0" i="0" kern="1200" dirty="0">
                <a:solidFill>
                  <a:schemeClr val="tx1"/>
                </a:solidFill>
                <a:effectLst/>
                <a:latin typeface="+mn-lt"/>
                <a:ea typeface="+mn-ea"/>
                <a:cs typeface="+mn-cs"/>
              </a:rPr>
              <a:t>7</a:t>
            </a:r>
            <a:r>
              <a:rPr lang="zh-CN" altLang="zh-CN" sz="1200" b="0" i="0" kern="1200" dirty="0">
                <a:solidFill>
                  <a:schemeClr val="tx1"/>
                </a:solidFill>
                <a:effectLst/>
                <a:latin typeface="+mn-lt"/>
                <a:ea typeface="+mn-ea"/>
                <a:cs typeface="+mn-cs"/>
              </a:rPr>
              <a:t>点到</a:t>
            </a:r>
            <a:r>
              <a:rPr lang="en-US" altLang="zh-CN" sz="1200" b="0" i="0" kern="1200" dirty="0">
                <a:solidFill>
                  <a:schemeClr val="tx1"/>
                </a:solidFill>
                <a:effectLst/>
                <a:latin typeface="+mn-lt"/>
                <a:ea typeface="+mn-ea"/>
                <a:cs typeface="+mn-cs"/>
              </a:rPr>
              <a:t>12</a:t>
            </a:r>
            <a:r>
              <a:rPr lang="zh-CN" altLang="zh-CN" sz="1200" b="0" i="0" kern="1200" dirty="0">
                <a:solidFill>
                  <a:schemeClr val="tx1"/>
                </a:solidFill>
                <a:effectLst/>
                <a:latin typeface="+mn-lt"/>
                <a:ea typeface="+mn-ea"/>
                <a:cs typeface="+mn-cs"/>
              </a:rPr>
              <a:t>点，平均每人登入登出一次，登陆时长为</a:t>
            </a:r>
            <a:r>
              <a:rPr lang="en-US" altLang="zh-CN" sz="1200" b="0" i="0" kern="1200" dirty="0">
                <a:solidFill>
                  <a:schemeClr val="tx1"/>
                </a:solidFill>
                <a:effectLst/>
                <a:latin typeface="+mn-lt"/>
                <a:ea typeface="+mn-ea"/>
                <a:cs typeface="+mn-cs"/>
              </a:rPr>
              <a:t>30</a:t>
            </a:r>
            <a:r>
              <a:rPr lang="zh-CN" altLang="zh-CN" sz="1200" b="0" i="0" kern="1200" dirty="0">
                <a:solidFill>
                  <a:schemeClr val="tx1"/>
                </a:solidFill>
                <a:effectLst/>
                <a:latin typeface="+mn-lt"/>
                <a:ea typeface="+mn-ea"/>
                <a:cs typeface="+mn-cs"/>
              </a:rPr>
              <a:t>分钟，请为该系统建立性能测试模型。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C=n*L/T=500*30/(5*60)=50</a:t>
            </a:r>
            <a:r>
              <a:rPr lang="zh-CN" altLang="en-US" sz="1200" b="0" i="0" kern="1200" dirty="0">
                <a:solidFill>
                  <a:schemeClr val="tx1"/>
                </a:solidFill>
                <a:effectLst/>
                <a:latin typeface="+mn-lt"/>
                <a:ea typeface="+mn-ea"/>
                <a:cs typeface="+mn-cs"/>
              </a:rPr>
              <a:t>   </a:t>
            </a:r>
            <a:r>
              <a:rPr lang="en-US" altLang="zh-CN" dirty="0">
                <a:hlinkClick r:id="rId3"/>
              </a:rPr>
              <a:t>https://blog.csdn.net/weixin_34235105/article/details/94668703</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N=X*R=5/3 *30=50</a:t>
            </a:r>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44</a:t>
            </a:fld>
            <a:endParaRPr kumimoji="1" lang="zh-CN" altLang="en-US"/>
          </a:p>
        </p:txBody>
      </p:sp>
    </p:spTree>
    <p:extLst>
      <p:ext uri="{BB962C8B-B14F-4D97-AF65-F5344CB8AC3E}">
        <p14:creationId xmlns:p14="http://schemas.microsoft.com/office/powerpoint/2010/main" val="745018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并发数估计：</a:t>
            </a:r>
            <a:r>
              <a:rPr lang="zh-CN" altLang="zh-CN" sz="1200" b="0" i="0" kern="1200" dirty="0">
                <a:solidFill>
                  <a:schemeClr val="tx1"/>
                </a:solidFill>
                <a:effectLst/>
                <a:latin typeface="+mn-lt"/>
                <a:ea typeface="+mn-ea"/>
                <a:cs typeface="+mn-cs"/>
              </a:rPr>
              <a:t>有一个论坛系统，每天的活跃用户有</a:t>
            </a:r>
            <a:r>
              <a:rPr lang="en-US" altLang="zh-CN" sz="1200" b="0" i="0" kern="1200" dirty="0">
                <a:solidFill>
                  <a:schemeClr val="tx1"/>
                </a:solidFill>
                <a:effectLst/>
                <a:latin typeface="+mn-lt"/>
                <a:ea typeface="+mn-ea"/>
                <a:cs typeface="+mn-cs"/>
              </a:rPr>
              <a:t>500</a:t>
            </a:r>
            <a:r>
              <a:rPr lang="zh-CN" altLang="zh-CN" sz="1200" b="0" i="0" kern="1200" dirty="0">
                <a:solidFill>
                  <a:schemeClr val="tx1"/>
                </a:solidFill>
                <a:effectLst/>
                <a:latin typeface="+mn-lt"/>
                <a:ea typeface="+mn-ea"/>
                <a:cs typeface="+mn-cs"/>
              </a:rPr>
              <a:t>，用户活跃时间主要集中在晚上</a:t>
            </a:r>
            <a:r>
              <a:rPr lang="en-US" altLang="zh-CN" sz="1200" b="0" i="0" kern="1200" dirty="0">
                <a:solidFill>
                  <a:schemeClr val="tx1"/>
                </a:solidFill>
                <a:effectLst/>
                <a:latin typeface="+mn-lt"/>
                <a:ea typeface="+mn-ea"/>
                <a:cs typeface="+mn-cs"/>
              </a:rPr>
              <a:t>7</a:t>
            </a:r>
            <a:r>
              <a:rPr lang="zh-CN" altLang="zh-CN" sz="1200" b="0" i="0" kern="1200" dirty="0">
                <a:solidFill>
                  <a:schemeClr val="tx1"/>
                </a:solidFill>
                <a:effectLst/>
                <a:latin typeface="+mn-lt"/>
                <a:ea typeface="+mn-ea"/>
                <a:cs typeface="+mn-cs"/>
              </a:rPr>
              <a:t>点到</a:t>
            </a:r>
            <a:r>
              <a:rPr lang="en-US" altLang="zh-CN" sz="1200" b="0" i="0" kern="1200" dirty="0">
                <a:solidFill>
                  <a:schemeClr val="tx1"/>
                </a:solidFill>
                <a:effectLst/>
                <a:latin typeface="+mn-lt"/>
                <a:ea typeface="+mn-ea"/>
                <a:cs typeface="+mn-cs"/>
              </a:rPr>
              <a:t>12</a:t>
            </a:r>
            <a:r>
              <a:rPr lang="zh-CN" altLang="zh-CN" sz="1200" b="0" i="0" kern="1200" dirty="0">
                <a:solidFill>
                  <a:schemeClr val="tx1"/>
                </a:solidFill>
                <a:effectLst/>
                <a:latin typeface="+mn-lt"/>
                <a:ea typeface="+mn-ea"/>
                <a:cs typeface="+mn-cs"/>
              </a:rPr>
              <a:t>点，平均每人登入登出一次，登陆时长为</a:t>
            </a:r>
            <a:r>
              <a:rPr lang="en-US" altLang="zh-CN" sz="1200" b="0" i="0" kern="1200" dirty="0">
                <a:solidFill>
                  <a:schemeClr val="tx1"/>
                </a:solidFill>
                <a:effectLst/>
                <a:latin typeface="+mn-lt"/>
                <a:ea typeface="+mn-ea"/>
                <a:cs typeface="+mn-cs"/>
              </a:rPr>
              <a:t>30</a:t>
            </a:r>
            <a:r>
              <a:rPr lang="zh-CN" altLang="zh-CN" sz="1200" b="0" i="0" kern="1200" dirty="0">
                <a:solidFill>
                  <a:schemeClr val="tx1"/>
                </a:solidFill>
                <a:effectLst/>
                <a:latin typeface="+mn-lt"/>
                <a:ea typeface="+mn-ea"/>
                <a:cs typeface="+mn-cs"/>
              </a:rPr>
              <a:t>分钟，请为该系统建立性能测试模型。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C=n*L/T=500*30/(5*60)=50</a:t>
            </a:r>
            <a:r>
              <a:rPr lang="zh-CN" altLang="en-US" sz="1200" b="0" i="0" kern="1200" dirty="0">
                <a:solidFill>
                  <a:schemeClr val="tx1"/>
                </a:solidFill>
                <a:effectLst/>
                <a:latin typeface="+mn-lt"/>
                <a:ea typeface="+mn-ea"/>
                <a:cs typeface="+mn-cs"/>
              </a:rPr>
              <a:t>   </a:t>
            </a:r>
            <a:r>
              <a:rPr lang="en-US" altLang="zh-CN" dirty="0">
                <a:hlinkClick r:id="rId3"/>
              </a:rPr>
              <a:t>https://blog.csdn.net/weixin_34235105/article/details/94668703</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N=X*R=5/3 *30=50</a:t>
            </a:r>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45</a:t>
            </a:fld>
            <a:endParaRPr kumimoji="1" lang="zh-CN" altLang="en-US"/>
          </a:p>
        </p:txBody>
      </p:sp>
    </p:spTree>
    <p:extLst>
      <p:ext uri="{BB962C8B-B14F-4D97-AF65-F5344CB8AC3E}">
        <p14:creationId xmlns:p14="http://schemas.microsoft.com/office/powerpoint/2010/main" val="101116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46</a:t>
            </a:fld>
            <a:endParaRPr kumimoji="1" lang="zh-CN" altLang="en-US"/>
          </a:p>
        </p:txBody>
      </p:sp>
    </p:spTree>
    <p:extLst>
      <p:ext uri="{BB962C8B-B14F-4D97-AF65-F5344CB8AC3E}">
        <p14:creationId xmlns:p14="http://schemas.microsoft.com/office/powerpoint/2010/main" val="1635681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结论：</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在平衡状态下，所有节点的 </a:t>
            </a:r>
            <a:r>
              <a:rPr lang="en-US" altLang="zh-CN" sz="1200" b="0" i="0" kern="1200" dirty="0">
                <a:solidFill>
                  <a:schemeClr val="tx1"/>
                </a:solidFill>
                <a:effectLst/>
                <a:latin typeface="+mn-lt"/>
                <a:ea typeface="+mn-ea"/>
                <a:cs typeface="+mn-cs"/>
              </a:rPr>
              <a:t>RPS </a:t>
            </a:r>
            <a:r>
              <a:rPr lang="zh-CN" altLang="en-US" sz="1200" b="0" i="0" kern="1200" dirty="0">
                <a:solidFill>
                  <a:schemeClr val="tx1"/>
                </a:solidFill>
                <a:effectLst/>
                <a:latin typeface="+mn-lt"/>
                <a:ea typeface="+mn-ea"/>
                <a:cs typeface="+mn-cs"/>
              </a:rPr>
              <a:t>必然一样。</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在平衡状态下，任意节点的 </a:t>
            </a:r>
            <a:r>
              <a:rPr lang="en-US" altLang="zh-CN" sz="1200" b="0" i="0" kern="1200" dirty="0">
                <a:solidFill>
                  <a:schemeClr val="tx1"/>
                </a:solidFill>
                <a:effectLst/>
                <a:latin typeface="+mn-lt"/>
                <a:ea typeface="+mn-ea"/>
                <a:cs typeface="+mn-cs"/>
              </a:rPr>
              <a:t>RT </a:t>
            </a:r>
            <a:r>
              <a:rPr lang="zh-CN" altLang="en-US" sz="1200" b="0" i="0" kern="1200" dirty="0">
                <a:solidFill>
                  <a:schemeClr val="tx1"/>
                </a:solidFill>
                <a:effectLst/>
                <a:latin typeface="+mn-lt"/>
                <a:ea typeface="+mn-ea"/>
                <a:cs typeface="+mn-cs"/>
              </a:rPr>
              <a:t>都会影响整体 </a:t>
            </a:r>
            <a:r>
              <a:rPr lang="en-US" altLang="zh-CN" sz="1200" b="0" i="0" kern="1200" dirty="0">
                <a:solidFill>
                  <a:schemeClr val="tx1"/>
                </a:solidFill>
                <a:effectLst/>
                <a:latin typeface="+mn-lt"/>
                <a:ea typeface="+mn-ea"/>
                <a:cs typeface="+mn-cs"/>
              </a:rPr>
              <a:t>RPS </a:t>
            </a:r>
            <a:r>
              <a:rPr lang="zh-CN" altLang="en-US" sz="1200" b="0" i="0" kern="1200" dirty="0">
                <a:solidFill>
                  <a:schemeClr val="tx1"/>
                </a:solidFill>
                <a:effectLst/>
                <a:latin typeface="+mn-lt"/>
                <a:ea typeface="+mn-ea"/>
                <a:cs typeface="+mn-cs"/>
              </a:rPr>
              <a:t>，进而会影响并发在节点之间的分配关系。</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吞吐量与并发数无关，与</a:t>
            </a:r>
            <a:r>
              <a:rPr lang="en-US" altLang="zh-CN" sz="1200" b="0" i="0" kern="1200" dirty="0">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相关。</a:t>
            </a:r>
          </a:p>
          <a:p>
            <a:endParaRPr lang="en-US" altLang="zh-CN" dirty="0"/>
          </a:p>
          <a:p>
            <a:r>
              <a:rPr lang="zh-CN" altLang="en-US" sz="1200" b="1" i="0" kern="1200" dirty="0">
                <a:solidFill>
                  <a:schemeClr val="tx1"/>
                </a:solidFill>
                <a:effectLst/>
                <a:latin typeface="+mn-lt"/>
                <a:ea typeface="+mn-ea"/>
                <a:cs typeface="+mn-cs"/>
              </a:rPr>
              <a:t>压测工具耗时</a:t>
            </a:r>
            <a:r>
              <a:rPr lang="zh-CN" altLang="en-US" sz="1200" b="0" i="0" kern="1200" dirty="0">
                <a:solidFill>
                  <a:schemeClr val="tx1"/>
                </a:solidFill>
                <a:effectLst/>
                <a:latin typeface="+mn-lt"/>
                <a:ea typeface="+mn-ea"/>
                <a:cs typeface="+mn-cs"/>
              </a:rPr>
              <a:t>：这个很好理解，压测工具在发送请求之前会做参数的拼装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替换、下载应答报文、解析应答报文（断言）等都是需要耗费时间的，一般情况下压测工具的时间消耗会非常低，可以忽略。但是对于报文较大或者断言较复杂的情况下，压测工具耗时过大也会出现瓶颈；</a:t>
            </a:r>
          </a:p>
          <a:p>
            <a:r>
              <a:rPr lang="zh-CN" altLang="en-US" sz="1200" b="1" i="0" kern="1200" dirty="0">
                <a:solidFill>
                  <a:schemeClr val="tx1"/>
                </a:solidFill>
                <a:effectLst/>
                <a:latin typeface="+mn-lt"/>
                <a:ea typeface="+mn-ea"/>
                <a:cs typeface="+mn-cs"/>
              </a:rPr>
              <a:t>网络时间</a:t>
            </a:r>
            <a:r>
              <a:rPr lang="zh-CN" altLang="en-US" sz="1200" b="0" i="0" kern="1200" dirty="0">
                <a:solidFill>
                  <a:schemeClr val="tx1"/>
                </a:solidFill>
                <a:effectLst/>
                <a:latin typeface="+mn-lt"/>
                <a:ea typeface="+mn-ea"/>
                <a:cs typeface="+mn-cs"/>
              </a:rPr>
              <a:t>：一般来说在 </a:t>
            </a:r>
            <a:r>
              <a:rPr lang="en-US" altLang="zh-CN" sz="1200" b="0" i="0" kern="1200" dirty="0">
                <a:solidFill>
                  <a:schemeClr val="tx1"/>
                </a:solidFill>
                <a:effectLst/>
                <a:latin typeface="+mn-lt"/>
                <a:ea typeface="+mn-ea"/>
                <a:cs typeface="+mn-cs"/>
              </a:rPr>
              <a:t>VPC/IDC </a:t>
            </a:r>
            <a:r>
              <a:rPr lang="zh-CN" altLang="en-US" sz="1200" b="0" i="0" kern="1200" dirty="0">
                <a:solidFill>
                  <a:schemeClr val="tx1"/>
                </a:solidFill>
                <a:effectLst/>
                <a:latin typeface="+mn-lt"/>
                <a:ea typeface="+mn-ea"/>
                <a:cs typeface="+mn-cs"/>
              </a:rPr>
              <a:t>内部的网络消耗非常低，所以我们可以近似地认为网络时间消耗都来源于运营商网络。同样，对于接口的请求和应答报文比较大的情况下，不论是运营商网络还是内网网络的带宽都更容易出现瓶颈；</a:t>
            </a:r>
          </a:p>
          <a:p>
            <a:r>
              <a:rPr lang="zh-CN" altLang="en-US" sz="1200" b="1" i="0" kern="1200" dirty="0">
                <a:solidFill>
                  <a:schemeClr val="tx1"/>
                </a:solidFill>
                <a:effectLst/>
                <a:latin typeface="+mn-lt"/>
                <a:ea typeface="+mn-ea"/>
                <a:cs typeface="+mn-cs"/>
              </a:rPr>
              <a:t>安全、鉴权、负载均衡模块耗时</a:t>
            </a:r>
            <a:r>
              <a:rPr lang="zh-CN" altLang="en-US" sz="1200" b="0" i="0" kern="1200" dirty="0">
                <a:solidFill>
                  <a:schemeClr val="tx1"/>
                </a:solidFill>
                <a:effectLst/>
                <a:latin typeface="+mn-lt"/>
                <a:ea typeface="+mn-ea"/>
                <a:cs typeface="+mn-cs"/>
              </a:rPr>
              <a:t>：这一块的时间消耗一般来说相对较低，受限于连接数、带宽等，可能会出现由于配置问题，比如连接数上限超过预期，则会造成等待建连超时；</a:t>
            </a:r>
          </a:p>
          <a:p>
            <a:r>
              <a:rPr lang="zh-CN" altLang="en-US" sz="1200" b="1" i="0" kern="1200" dirty="0">
                <a:solidFill>
                  <a:schemeClr val="tx1"/>
                </a:solidFill>
                <a:effectLst/>
                <a:latin typeface="+mn-lt"/>
                <a:ea typeface="+mn-ea"/>
                <a:cs typeface="+mn-cs"/>
              </a:rPr>
              <a:t>应用业务处理耗时</a:t>
            </a:r>
            <a:r>
              <a:rPr lang="zh-CN" altLang="en-US" sz="1200" b="0" i="0" kern="1200" dirty="0">
                <a:solidFill>
                  <a:schemeClr val="tx1"/>
                </a:solidFill>
                <a:effectLst/>
                <a:latin typeface="+mn-lt"/>
                <a:ea typeface="+mn-ea"/>
                <a:cs typeface="+mn-cs"/>
              </a:rPr>
              <a:t>：一般情况下，应用业务处理耗时占据 </a:t>
            </a:r>
            <a:r>
              <a:rPr lang="en-US" altLang="zh-CN" sz="1200" b="0" i="0" kern="1200" dirty="0">
                <a:solidFill>
                  <a:schemeClr val="tx1"/>
                </a:solidFill>
                <a:effectLst/>
                <a:latin typeface="+mn-lt"/>
                <a:ea typeface="+mn-ea"/>
                <a:cs typeface="+mn-cs"/>
              </a:rPr>
              <a:t>RT </a:t>
            </a:r>
            <a:r>
              <a:rPr lang="zh-CN" altLang="en-US" sz="1200" b="0" i="0" kern="1200" dirty="0">
                <a:solidFill>
                  <a:schemeClr val="tx1"/>
                </a:solidFill>
                <a:effectLst/>
                <a:latin typeface="+mn-lt"/>
                <a:ea typeface="+mn-ea"/>
                <a:cs typeface="+mn-cs"/>
              </a:rPr>
              <a:t>的百分比最高，也是一般我们可以通过优化提高吞吐量的重点区域。可能包含 应用之间 </a:t>
            </a:r>
            <a:r>
              <a:rPr lang="en-US" altLang="zh-CN" sz="1200" b="0" i="0" kern="1200" dirty="0">
                <a:solidFill>
                  <a:schemeClr val="tx1"/>
                </a:solidFill>
                <a:effectLst/>
                <a:latin typeface="+mn-lt"/>
                <a:ea typeface="+mn-ea"/>
                <a:cs typeface="+mn-cs"/>
              </a:rPr>
              <a:t>RPC </a:t>
            </a:r>
            <a:r>
              <a:rPr lang="zh-CN" altLang="en-US" sz="1200" b="0" i="0" kern="1200" dirty="0">
                <a:solidFill>
                  <a:schemeClr val="tx1"/>
                </a:solidFill>
                <a:effectLst/>
                <a:latin typeface="+mn-lt"/>
                <a:ea typeface="+mn-ea"/>
                <a:cs typeface="+mn-cs"/>
              </a:rPr>
              <a:t>服务调用、数据库</a:t>
            </a:r>
            <a:r>
              <a:rPr lang="en-US" altLang="zh-CN" sz="1200" b="0" i="0" kern="1200" dirty="0">
                <a:solidFill>
                  <a:schemeClr val="tx1"/>
                </a:solidFill>
                <a:effectLst/>
                <a:latin typeface="+mn-lt"/>
                <a:ea typeface="+mn-ea"/>
                <a:cs typeface="+mn-cs"/>
              </a:rPr>
              <a:t>SQL</a:t>
            </a:r>
            <a:r>
              <a:rPr lang="zh-CN" altLang="en-US" sz="1200" b="0" i="0" kern="1200" dirty="0">
                <a:solidFill>
                  <a:schemeClr val="tx1"/>
                </a:solidFill>
                <a:effectLst/>
                <a:latin typeface="+mn-lt"/>
                <a:ea typeface="+mn-ea"/>
                <a:cs typeface="+mn-cs"/>
              </a:rPr>
              <a:t>执行、读写缓存、读写消息等。</a:t>
            </a:r>
          </a:p>
          <a:p>
            <a:r>
              <a:rPr lang="zh-CN" altLang="en-US" sz="1200" b="1" i="0" kern="1200" dirty="0">
                <a:solidFill>
                  <a:schemeClr val="tx1"/>
                </a:solidFill>
                <a:effectLst/>
                <a:latin typeface="+mn-lt"/>
                <a:ea typeface="+mn-ea"/>
                <a:cs typeface="+mn-cs"/>
              </a:rPr>
              <a:t>第三方依赖耗时</a:t>
            </a:r>
            <a:r>
              <a:rPr lang="zh-CN" altLang="en-US" sz="1200" b="0" i="0" kern="1200" dirty="0">
                <a:solidFill>
                  <a:schemeClr val="tx1"/>
                </a:solidFill>
                <a:effectLst/>
                <a:latin typeface="+mn-lt"/>
                <a:ea typeface="+mn-ea"/>
                <a:cs typeface="+mn-cs"/>
              </a:rPr>
              <a:t>：这里就复杂了，各种情况都有，你可以完全信赖或者完全不信赖它的稳定性。一般它的</a:t>
            </a:r>
            <a:r>
              <a:rPr lang="en-US" altLang="zh-CN" sz="1200" b="0" i="0" kern="1200" dirty="0">
                <a:solidFill>
                  <a:schemeClr val="tx1"/>
                </a:solidFill>
                <a:effectLst/>
                <a:latin typeface="+mn-lt"/>
                <a:ea typeface="+mn-ea"/>
                <a:cs typeface="+mn-cs"/>
              </a:rPr>
              <a:t>RT</a:t>
            </a:r>
            <a:r>
              <a:rPr lang="zh-CN" altLang="en-US" sz="1200" b="0" i="0" kern="1200" dirty="0">
                <a:solidFill>
                  <a:schemeClr val="tx1"/>
                </a:solidFill>
                <a:effectLst/>
                <a:latin typeface="+mn-lt"/>
                <a:ea typeface="+mn-ea"/>
                <a:cs typeface="+mn-cs"/>
              </a:rPr>
              <a:t>评估有相关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的要求，一般压测实施的时候根据 </a:t>
            </a:r>
            <a:r>
              <a:rPr lang="en-US" altLang="zh-CN" sz="1200" b="0" i="0" kern="1200" dirty="0">
                <a:solidFill>
                  <a:schemeClr val="tx1"/>
                </a:solidFill>
                <a:effectLst/>
                <a:latin typeface="+mn-lt"/>
                <a:ea typeface="+mn-ea"/>
                <a:cs typeface="+mn-cs"/>
              </a:rPr>
              <a:t>SLA </a:t>
            </a:r>
            <a:r>
              <a:rPr lang="zh-CN" altLang="en-US" sz="1200" b="0" i="0" kern="1200" dirty="0">
                <a:solidFill>
                  <a:schemeClr val="tx1"/>
                </a:solidFill>
                <a:effectLst/>
                <a:latin typeface="+mn-lt"/>
                <a:ea typeface="+mn-ea"/>
                <a:cs typeface="+mn-cs"/>
              </a:rPr>
              <a:t>约定的 </a:t>
            </a:r>
            <a:r>
              <a:rPr lang="en-US" altLang="zh-CN" sz="1200" b="0" i="0" kern="1200" dirty="0">
                <a:solidFill>
                  <a:schemeClr val="tx1"/>
                </a:solidFill>
                <a:effectLst/>
                <a:latin typeface="+mn-lt"/>
                <a:ea typeface="+mn-ea"/>
                <a:cs typeface="+mn-cs"/>
              </a:rPr>
              <a:t>RT </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mock </a:t>
            </a:r>
            <a:r>
              <a:rPr lang="zh-CN" altLang="en-US" sz="1200" b="0" i="0" kern="1200" dirty="0">
                <a:solidFill>
                  <a:schemeClr val="tx1"/>
                </a:solidFill>
                <a:effectLst/>
                <a:latin typeface="+mn-lt"/>
                <a:ea typeface="+mn-ea"/>
                <a:cs typeface="+mn-cs"/>
              </a:rPr>
              <a:t>掉第三方接口依赖，正式压测的时候再一起联压。</a:t>
            </a:r>
          </a:p>
          <a:p>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47</a:t>
            </a:fld>
            <a:endParaRPr kumimoji="1" lang="zh-CN" altLang="en-US"/>
          </a:p>
        </p:txBody>
      </p:sp>
    </p:spTree>
    <p:extLst>
      <p:ext uri="{BB962C8B-B14F-4D97-AF65-F5344CB8AC3E}">
        <p14:creationId xmlns:p14="http://schemas.microsoft.com/office/powerpoint/2010/main" val="276764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48</a:t>
            </a:fld>
            <a:endParaRPr kumimoji="1" lang="zh-CN" altLang="en-US"/>
          </a:p>
        </p:txBody>
      </p:sp>
    </p:spTree>
    <p:extLst>
      <p:ext uri="{BB962C8B-B14F-4D97-AF65-F5344CB8AC3E}">
        <p14:creationId xmlns:p14="http://schemas.microsoft.com/office/powerpoint/2010/main" val="19328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49</a:t>
            </a:fld>
            <a:endParaRPr kumimoji="1" lang="zh-CN" altLang="en-US"/>
          </a:p>
        </p:txBody>
      </p:sp>
    </p:spTree>
    <p:extLst>
      <p:ext uri="{BB962C8B-B14F-4D97-AF65-F5344CB8AC3E}">
        <p14:creationId xmlns:p14="http://schemas.microsoft.com/office/powerpoint/2010/main" val="110957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稳如泰山：机房断电、电缆被挖、空调损坏，</a:t>
            </a:r>
            <a:r>
              <a:rPr lang="en-US" altLang="zh-CN" dirty="0"/>
              <a:t>QQ</a:t>
            </a:r>
            <a:r>
              <a:rPr lang="zh-CN" altLang="en-US" dirty="0"/>
              <a:t>空间。</a:t>
            </a:r>
            <a:endParaRPr lang="en-US" altLang="zh-CN" dirty="0"/>
          </a:p>
          <a:p>
            <a:r>
              <a:rPr lang="en-US" altLang="zh-CN" dirty="0"/>
              <a:t>2.</a:t>
            </a:r>
            <a:r>
              <a:rPr lang="zh-CN" altLang="en-US" dirty="0"/>
              <a:t>准确无误：状态控制，无资损，案例</a:t>
            </a:r>
            <a:endParaRPr lang="en-US" altLang="zh-CN" dirty="0"/>
          </a:p>
          <a:p>
            <a:r>
              <a:rPr lang="en-US" altLang="zh-CN" dirty="0"/>
              <a:t>3.</a:t>
            </a:r>
            <a:r>
              <a:rPr lang="zh-CN" altLang="en-US" dirty="0"/>
              <a:t>天下武功，唯快不破：案例</a:t>
            </a:r>
            <a:endParaRPr lang="en-US" altLang="zh-CN" dirty="0"/>
          </a:p>
          <a:p>
            <a:r>
              <a:rPr lang="en-US" altLang="zh-CN" dirty="0"/>
              <a:t>4.</a:t>
            </a:r>
            <a:r>
              <a:rPr lang="zh-CN" altLang="en-US" dirty="0"/>
              <a:t>总结以上三点：秒杀衡量指标</a:t>
            </a:r>
            <a:endParaRPr lang="en-US" altLang="zh-CN" dirty="0"/>
          </a:p>
          <a:p>
            <a:r>
              <a:rPr lang="en-US" altLang="zh-CN" dirty="0"/>
              <a:t>5.</a:t>
            </a:r>
            <a:r>
              <a:rPr lang="zh-CN" altLang="en-US" dirty="0"/>
              <a:t>抛出后续问题：高并发、高可伸缩性、可扩展、大容量、大吞吐量、大负载、安全性，第三章第四章解答</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1400694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50</a:t>
            </a:fld>
            <a:endParaRPr kumimoji="1" lang="zh-CN" altLang="en-US"/>
          </a:p>
        </p:txBody>
      </p:sp>
    </p:spTree>
    <p:extLst>
      <p:ext uri="{BB962C8B-B14F-4D97-AF65-F5344CB8AC3E}">
        <p14:creationId xmlns:p14="http://schemas.microsoft.com/office/powerpoint/2010/main" val="3341585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51</a:t>
            </a:fld>
            <a:endParaRPr kumimoji="1" lang="zh-CN" altLang="en-US"/>
          </a:p>
        </p:txBody>
      </p:sp>
    </p:spTree>
    <p:extLst>
      <p:ext uri="{BB962C8B-B14F-4D97-AF65-F5344CB8AC3E}">
        <p14:creationId xmlns:p14="http://schemas.microsoft.com/office/powerpoint/2010/main" val="1799794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52</a:t>
            </a:fld>
            <a:endParaRPr kumimoji="1" lang="zh-CN" altLang="en-US"/>
          </a:p>
        </p:txBody>
      </p:sp>
    </p:spTree>
    <p:extLst>
      <p:ext uri="{BB962C8B-B14F-4D97-AF65-F5344CB8AC3E}">
        <p14:creationId xmlns:p14="http://schemas.microsoft.com/office/powerpoint/2010/main" val="2757214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53</a:t>
            </a:fld>
            <a:endParaRPr kumimoji="1" lang="zh-CN" altLang="en-US"/>
          </a:p>
        </p:txBody>
      </p:sp>
    </p:spTree>
    <p:extLst>
      <p:ext uri="{BB962C8B-B14F-4D97-AF65-F5344CB8AC3E}">
        <p14:creationId xmlns:p14="http://schemas.microsoft.com/office/powerpoint/2010/main" val="1682842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54</a:t>
            </a:fld>
            <a:endParaRPr kumimoji="1" lang="zh-CN" altLang="en-US"/>
          </a:p>
        </p:txBody>
      </p:sp>
    </p:spTree>
    <p:extLst>
      <p:ext uri="{BB962C8B-B14F-4D97-AF65-F5344CB8AC3E}">
        <p14:creationId xmlns:p14="http://schemas.microsoft.com/office/powerpoint/2010/main" val="39461562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55</a:t>
            </a:fld>
            <a:endParaRPr kumimoji="1" lang="zh-CN" altLang="en-US"/>
          </a:p>
        </p:txBody>
      </p:sp>
    </p:spTree>
    <p:extLst>
      <p:ext uri="{BB962C8B-B14F-4D97-AF65-F5344CB8AC3E}">
        <p14:creationId xmlns:p14="http://schemas.microsoft.com/office/powerpoint/2010/main" val="393033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1、高性能 高可用拆成两个</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针对红色的部分，举例讲解</a:t>
            </a:r>
          </a:p>
          <a:p>
            <a:r>
              <a:rPr lang="zh-CN"/>
              <a:t>1、</a:t>
            </a:r>
            <a:r>
              <a:rPr lang="zh-CN" sz="2000">
                <a:solidFill>
                  <a:srgbClr val="000000"/>
                </a:solidFill>
                <a:latin typeface="Microsoft YaHei"/>
                <a:ea typeface="Microsoft YaHei"/>
              </a:rPr>
              <a:t>对强依赖进行限流，对弱依赖进行降级，对上游进行熔断</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针对红色的部分，举例讲解</a:t>
            </a:r>
          </a:p>
          <a:p>
            <a:r>
              <a:rPr lang="zh-CN"/>
              <a:t>1、</a:t>
            </a:r>
            <a:r>
              <a:rPr lang="zh-CN" sz="2000">
                <a:solidFill>
                  <a:srgbClr val="000000"/>
                </a:solidFill>
                <a:latin typeface="Microsoft YaHei"/>
                <a:ea typeface="Microsoft YaHei"/>
              </a:rPr>
              <a:t>对强依赖进行限流，对弱依赖进行降级，对上游进行熔断</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针对红色的部分，举例讲解</a:t>
            </a:r>
          </a:p>
          <a:p>
            <a:r>
              <a:rPr lang="zh-CN"/>
              <a:t>1、</a:t>
            </a:r>
            <a:r>
              <a:rPr lang="zh-CN" sz="2000">
                <a:solidFill>
                  <a:srgbClr val="000000"/>
                </a:solidFill>
                <a:latin typeface="Microsoft YaHei"/>
                <a:ea typeface="Microsoft YaHei"/>
              </a:rPr>
              <a:t>对强依赖进行限流，对弱依赖进行降级，对上游进行熔断</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阿里技术介绍</a:t>
            </a:r>
            <a:endParaRPr lang="en-US" altLang="zh-CN" dirty="0"/>
          </a:p>
          <a:p>
            <a:r>
              <a:rPr lang="en-US" altLang="zh-CN" dirty="0"/>
              <a:t>2.</a:t>
            </a:r>
            <a:r>
              <a:rPr lang="zh-CN" altLang="en-US" dirty="0"/>
              <a:t>分别介绍，并与阿里技术体系对照</a:t>
            </a:r>
            <a:endParaRPr lang="en-US" altLang="zh-CN" dirty="0"/>
          </a:p>
          <a:p>
            <a:r>
              <a:rPr lang="en-US" altLang="zh-CN" dirty="0"/>
              <a:t>3.</a:t>
            </a:r>
            <a:r>
              <a:rPr lang="zh-CN" altLang="en-US" dirty="0"/>
              <a:t>分布式、微服务理论更好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1985618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缓存击穿、缓存失效、缓存雪崩</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t>乐观锁、悲观锁</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清晰的目标等于成功了一半</a:t>
            </a:r>
            <a:endParaRPr lang="en-US" altLang="zh-CN" dirty="0"/>
          </a:p>
          <a:p>
            <a:r>
              <a:rPr lang="zh-CN" altLang="en-US" dirty="0"/>
              <a:t>抛砖引玉，真正有所得</a:t>
            </a:r>
            <a:endParaRPr lang="en-US" altLang="zh-CN" dirty="0"/>
          </a:p>
          <a:p>
            <a:r>
              <a:rPr lang="zh-CN" altLang="en-US" dirty="0"/>
              <a:t>理论指导的实战，接近阿里京东等大厂，理论，为什么</a:t>
            </a:r>
            <a:endParaRPr lang="en-US" altLang="zh-CN" dirty="0"/>
          </a:p>
          <a:p>
            <a:r>
              <a:rPr lang="zh-CN" altLang="en-US" dirty="0"/>
              <a:t>量化和可视化，健康，容量，公说公有理婆说婆有理，度量好坏，指引方向，优化方向和瓶颈识别，心中有底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 举一反三，触类旁通，吾生也有涯，而知也无涯。以有涯随无涯，殆已！</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308771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a:t>
            </a:r>
          </a:p>
        </p:txBody>
      </p:sp>
      <p:sp>
        <p:nvSpPr>
          <p:cNvPr id="4" name="灯片编号占位符 3"/>
          <p:cNvSpPr>
            <a:spLocks noGrp="1"/>
          </p:cNvSpPr>
          <p:nvPr>
            <p:ph type="sldNum" sz="quarter" idx="10"/>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906059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与建筑对比：以盖房子施工类比</a:t>
            </a:r>
            <a:endParaRPr kumimoji="1" lang="en-US" altLang="zh-CN" dirty="0"/>
          </a:p>
          <a:p>
            <a:r>
              <a:rPr kumimoji="1" lang="zh-CN" altLang="en-US" dirty="0"/>
              <a:t>  </a:t>
            </a:r>
            <a:r>
              <a:rPr kumimoji="1" lang="en-US" altLang="zh-CN" dirty="0"/>
              <a:t>1.1</a:t>
            </a:r>
            <a:r>
              <a:rPr kumimoji="1" lang="zh-CN" altLang="en-US" dirty="0"/>
              <a:t> 分析：需求来源于业务场景。</a:t>
            </a:r>
            <a:endParaRPr kumimoji="1" lang="en-US" altLang="zh-CN" dirty="0"/>
          </a:p>
          <a:p>
            <a:r>
              <a:rPr kumimoji="1" lang="zh-CN" altLang="en-US" dirty="0"/>
              <a:t>  </a:t>
            </a:r>
            <a:r>
              <a:rPr kumimoji="1" lang="en-US" altLang="zh-CN" dirty="0"/>
              <a:t>1.2</a:t>
            </a:r>
            <a:r>
              <a:rPr kumimoji="1" lang="zh-CN" altLang="en-US" dirty="0"/>
              <a:t> 设计：水电煤网。</a:t>
            </a:r>
            <a:endParaRPr kumimoji="1" lang="en-US" altLang="zh-CN" dirty="0"/>
          </a:p>
          <a:p>
            <a:r>
              <a:rPr kumimoji="1" lang="zh-CN" altLang="en-US" dirty="0"/>
              <a:t>  </a:t>
            </a:r>
            <a:r>
              <a:rPr kumimoji="1" lang="en-US" altLang="zh-CN" dirty="0"/>
              <a:t>1.3</a:t>
            </a:r>
            <a:r>
              <a:rPr kumimoji="1" lang="zh-CN" altLang="en-US" dirty="0"/>
              <a:t> 实现：施工队进工地。</a:t>
            </a:r>
            <a:endParaRPr kumimoji="1" lang="en-US" altLang="zh-CN" dirty="0"/>
          </a:p>
          <a:p>
            <a:r>
              <a:rPr kumimoji="1" lang="zh-CN" altLang="en-US" dirty="0"/>
              <a:t>  </a:t>
            </a:r>
            <a:r>
              <a:rPr kumimoji="1" lang="en-US" altLang="zh-CN" dirty="0"/>
              <a:t>1.4</a:t>
            </a:r>
            <a:r>
              <a:rPr kumimoji="1" lang="zh-CN" altLang="en-US" dirty="0"/>
              <a:t> 还有上线运维，不断迭代（第四部分）</a:t>
            </a:r>
            <a:endParaRPr kumimoji="1" lang="en-US" altLang="zh-CN" dirty="0"/>
          </a:p>
          <a:p>
            <a:r>
              <a:rPr kumimoji="1" lang="en-US" altLang="zh-CN" dirty="0"/>
              <a:t>2.</a:t>
            </a:r>
            <a:r>
              <a:rPr kumimoji="1" lang="zh-CN" altLang="en-US" dirty="0"/>
              <a:t>熟悉软件工程全流程，开发三部曲，得到一个基本可用的秒杀系统。</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3324612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pic>
        <p:nvPicPr>
          <p:cNvPr id="3" name="图片 2"/>
          <p:cNvPicPr/>
          <p:nvPr/>
        </p:nvPicPr>
        <p:blipFill>
          <a:blip r:embed="rId2"/>
          <a:stretch/>
        </p:blipFill>
        <p:spPr>
          <a:xfrm>
            <a:off x="254000" y="4539769"/>
            <a:ext cx="876300" cy="4386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Vertical Title 1"/>
          <p:cNvSpPr>
            <a:spLocks noGrp="1"/>
          </p:cNvSpPr>
          <p:nvPr>
            <p:ph type="title"/>
          </p:nvPr>
        </p:nvSpPr>
        <p:spPr>
          <a:xfrm>
            <a:off x="6543675" y="273844"/>
            <a:ext cx="1971675" cy="4358879"/>
          </a:xfrm>
        </p:spPr>
        <p:txBody>
          <a:bodyPr vert="eaVert"/>
          <a:lstStyle/>
          <a:p>
            <a:r>
              <a:rPr lang="zh-CN"/>
              <a:t>单击此处编辑母版标题样式</a:t>
            </a:r>
            <a:endParaRPr lang="en-US"/>
          </a:p>
        </p:txBody>
      </p:sp>
      <p:sp>
        <p:nvSpPr>
          <p:cNvPr id="3" name="Vertical Text Placeholder 2"/>
          <p:cNvSpPr>
            <a:spLocks noGrp="1"/>
          </p:cNvSpPr>
          <p:nvPr>
            <p:ph type="body" idx="1"/>
          </p:nvPr>
        </p:nvSpPr>
        <p:spPr>
          <a:xfrm>
            <a:off x="628650" y="273844"/>
            <a:ext cx="5800725" cy="4358879"/>
          </a:xfrm>
        </p:spPr>
        <p:txBody>
          <a:bodyPr vert="eaVert"/>
          <a:lstStyle/>
          <a:p>
            <a:pPr lvl="0"/>
            <a:r>
              <a:rPr lang="zh-CN"/>
              <a:t>编辑母版文本样式
第二级
第三级
第四级
第五级</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lvl="0">
              <a:defRPr sz="4500"/>
            </a:lvl1pPr>
          </a:lstStyle>
          <a:p>
            <a:r>
              <a:rPr lang="zh-CN"/>
              <a:t>单击此处编辑母版标题样式</a:t>
            </a:r>
            <a:endParaRPr lang="en-US"/>
          </a:p>
        </p:txBody>
      </p:sp>
      <p:sp>
        <p:nvSpPr>
          <p:cNvPr id="3" name="Text Placeholder 2"/>
          <p:cNvSpPr>
            <a:spLocks noGrp="1"/>
          </p:cNvSpPr>
          <p:nvPr>
            <p:ph type="body" idx="1"/>
          </p:nvPr>
        </p:nvSpPr>
        <p:spPr>
          <a:xfrm>
            <a:off x="623888" y="3442098"/>
            <a:ext cx="7886700" cy="1125140"/>
          </a:xfrm>
        </p:spPr>
        <p:txBody>
          <a:bodyPr/>
          <a:lstStyle>
            <a:lvl1pPr marL="0" lvl="0" indent="0">
              <a:buNone/>
              <a:defRPr sz="1800">
                <a:solidFill>
                  <a:schemeClr val="tx1">
                    <a:tint val="75000"/>
                  </a:schemeClr>
                </a:solidFill>
              </a:defRPr>
            </a:lvl1pPr>
            <a:lvl2pPr marL="342900" lvl="1" indent="0">
              <a:buNone/>
              <a:defRPr sz="1500">
                <a:solidFill>
                  <a:schemeClr val="tx1">
                    <a:tint val="75000"/>
                  </a:schemeClr>
                </a:solidFill>
              </a:defRPr>
            </a:lvl2pPr>
            <a:lvl3pPr marL="685800" lvl="2" indent="0">
              <a:buNone/>
              <a:defRPr sz="1350">
                <a:solidFill>
                  <a:schemeClr val="tx1">
                    <a:tint val="75000"/>
                  </a:schemeClr>
                </a:solidFill>
              </a:defRPr>
            </a:lvl3pPr>
            <a:lvl4pPr marL="1028700" lvl="3" indent="0">
              <a:buNone/>
              <a:defRPr sz="1200">
                <a:solidFill>
                  <a:schemeClr val="tx1">
                    <a:tint val="75000"/>
                  </a:schemeClr>
                </a:solidFill>
              </a:defRPr>
            </a:lvl4pPr>
            <a:lvl5pPr marL="1371600" lvl="4" indent="0">
              <a:buNone/>
              <a:defRPr sz="1200">
                <a:solidFill>
                  <a:schemeClr val="tx1">
                    <a:tint val="75000"/>
                  </a:schemeClr>
                </a:solidFill>
              </a:defRPr>
            </a:lvl5pPr>
            <a:lvl6pPr marL="1714500" lvl="5" indent="0">
              <a:buNone/>
              <a:defRPr sz="1200">
                <a:solidFill>
                  <a:schemeClr val="tx1">
                    <a:tint val="75000"/>
                  </a:schemeClr>
                </a:solidFill>
              </a:defRPr>
            </a:lvl6pPr>
            <a:lvl7pPr marL="2057400" lvl="6" indent="0">
              <a:buNone/>
              <a:defRPr sz="1200">
                <a:solidFill>
                  <a:schemeClr val="tx1">
                    <a:tint val="75000"/>
                  </a:schemeClr>
                </a:solidFill>
              </a:defRPr>
            </a:lvl7pPr>
            <a:lvl8pPr marL="2400300" lvl="7" indent="0">
              <a:buNone/>
              <a:defRPr sz="1200">
                <a:solidFill>
                  <a:schemeClr val="tx1">
                    <a:tint val="75000"/>
                  </a:schemeClr>
                </a:solidFill>
              </a:defRPr>
            </a:lvl8pPr>
            <a:lvl9pPr marL="2743200" lvl="8" indent="0">
              <a:buNone/>
              <a:defRPr sz="1200">
                <a:solidFill>
                  <a:schemeClr val="tx1">
                    <a:tint val="75000"/>
                  </a:schemeClr>
                </a:solidFill>
              </a:defRPr>
            </a:lvl9pPr>
          </a:lstStyle>
          <a:p>
            <a:pPr lvl="0"/>
            <a:r>
              <a:rPr lang="zh-CN"/>
              <a:t>编辑母版文本样式
第二级
第三级
第四级
第五级</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Content Placeholder 2"/>
          <p:cNvSpPr>
            <a:spLocks noGrp="1"/>
          </p:cNvSpPr>
          <p:nvPr>
            <p:ph idx="1"/>
          </p:nvPr>
        </p:nvSpPr>
        <p:spPr>
          <a:xfrm>
            <a:off x="628650" y="1369219"/>
            <a:ext cx="3886200" cy="3263504"/>
          </a:xfrm>
        </p:spPr>
        <p:txBody>
          <a:bodyPr/>
          <a:lstStyle/>
          <a:p>
            <a:pPr lvl="0"/>
            <a:r>
              <a:rPr lang="zh-CN"/>
              <a:t>编辑母版文本样式
第二级
第三级
第四级
第五级</a:t>
            </a:r>
            <a:endParaRPr lang="en-US"/>
          </a:p>
        </p:txBody>
      </p:sp>
      <p:sp>
        <p:nvSpPr>
          <p:cNvPr id="4" name="Content Placeholder 3"/>
          <p:cNvSpPr>
            <a:spLocks noGrp="1"/>
          </p:cNvSpPr>
          <p:nvPr>
            <p:ph idx="2"/>
          </p:nvPr>
        </p:nvSpPr>
        <p:spPr>
          <a:xfrm>
            <a:off x="4629150" y="1369219"/>
            <a:ext cx="3886200" cy="3263504"/>
          </a:xfrm>
        </p:spPr>
        <p:txBody>
          <a:bodyPr/>
          <a:lstStyle/>
          <a:p>
            <a:pPr lvl="0"/>
            <a:r>
              <a:rPr lang="zh-CN"/>
              <a:t>编辑母版文本样式
第二级
第三级
第四级
第五级</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t>单击此处编辑母版标题样式</a:t>
            </a:r>
            <a:endParaRPr lang="en-US"/>
          </a:p>
        </p:txBody>
      </p:sp>
      <p:sp>
        <p:nvSpPr>
          <p:cNvPr id="3" name="Text Placeholder 2"/>
          <p:cNvSpPr>
            <a:spLocks noGrp="1"/>
          </p:cNvSpPr>
          <p:nvPr>
            <p:ph type="body" idx="1"/>
          </p:nvPr>
        </p:nvSpPr>
        <p:spPr>
          <a:xfrm>
            <a:off x="629842" y="1260872"/>
            <a:ext cx="3868340" cy="617934"/>
          </a:xfrm>
        </p:spPr>
        <p:txBody>
          <a:bodyPr anchor="b"/>
          <a:lstStyle>
            <a:lvl1pPr marL="0" lvl="0" indent="0">
              <a:buNone/>
              <a:defRPr sz="1800" b="1"/>
            </a:lvl1pPr>
            <a:lvl2pPr marL="342900" lvl="1" indent="0">
              <a:buNone/>
              <a:defRPr sz="1500" b="1"/>
            </a:lvl2pPr>
            <a:lvl3pPr marL="685800" lvl="2" indent="0">
              <a:buNone/>
              <a:defRPr sz="1350" b="1"/>
            </a:lvl3pPr>
            <a:lvl4pPr marL="1028700" lvl="3" indent="0">
              <a:buNone/>
              <a:defRPr sz="1200" b="1"/>
            </a:lvl4pPr>
            <a:lvl5pPr marL="1371600" lvl="4" indent="0">
              <a:buNone/>
              <a:defRPr sz="1200" b="1"/>
            </a:lvl5pPr>
            <a:lvl6pPr marL="1714500" lvl="5" indent="0">
              <a:buNone/>
              <a:defRPr sz="1200" b="1"/>
            </a:lvl6pPr>
            <a:lvl7pPr marL="2057400" lvl="6" indent="0">
              <a:buNone/>
              <a:defRPr sz="1200" b="1"/>
            </a:lvl7pPr>
            <a:lvl8pPr marL="2400300" lvl="7" indent="0">
              <a:buNone/>
              <a:defRPr sz="1200" b="1"/>
            </a:lvl8pPr>
            <a:lvl9pPr marL="2743200" lvl="8" indent="0">
              <a:buNone/>
              <a:defRPr sz="1200" b="1"/>
            </a:lvl9pPr>
          </a:lstStyle>
          <a:p>
            <a:pPr lvl="0"/>
            <a:r>
              <a:rPr lang="zh-CN"/>
              <a:t>编辑母版文本样式
第二级
第三级
第四级
第五级</a:t>
            </a:r>
            <a:endParaRPr lang="en-US"/>
          </a:p>
        </p:txBody>
      </p:sp>
      <p:sp>
        <p:nvSpPr>
          <p:cNvPr id="4" name="Content Placeholder 3"/>
          <p:cNvSpPr>
            <a:spLocks noGrp="1"/>
          </p:cNvSpPr>
          <p:nvPr>
            <p:ph idx="2"/>
          </p:nvPr>
        </p:nvSpPr>
        <p:spPr>
          <a:xfrm>
            <a:off x="629842" y="1878806"/>
            <a:ext cx="3868340" cy="2763441"/>
          </a:xfrm>
        </p:spPr>
        <p:txBody>
          <a:bodyPr/>
          <a:lstStyle/>
          <a:p>
            <a:pPr lvl="0"/>
            <a:r>
              <a:rPr lang="zh-CN"/>
              <a:t>编辑母版文本样式
第二级
第三级
第四级
第五级</a:t>
            </a:r>
            <a:endParaRPr lang="en-US"/>
          </a:p>
        </p:txBody>
      </p:sp>
      <p:sp>
        <p:nvSpPr>
          <p:cNvPr id="5" name="Text Placeholder 4"/>
          <p:cNvSpPr>
            <a:spLocks noGrp="1"/>
          </p:cNvSpPr>
          <p:nvPr>
            <p:ph type="body" idx="3"/>
          </p:nvPr>
        </p:nvSpPr>
        <p:spPr>
          <a:xfrm>
            <a:off x="4629150" y="1260872"/>
            <a:ext cx="3887391" cy="617934"/>
          </a:xfrm>
        </p:spPr>
        <p:txBody>
          <a:bodyPr anchor="b"/>
          <a:lstStyle>
            <a:lvl1pPr marL="0" lvl="0" indent="0">
              <a:buNone/>
              <a:defRPr sz="1800" b="1"/>
            </a:lvl1pPr>
            <a:lvl2pPr marL="342900" lvl="1" indent="0">
              <a:buNone/>
              <a:defRPr sz="1500" b="1"/>
            </a:lvl2pPr>
            <a:lvl3pPr marL="685800" lvl="2" indent="0">
              <a:buNone/>
              <a:defRPr sz="1350" b="1"/>
            </a:lvl3pPr>
            <a:lvl4pPr marL="1028700" lvl="3" indent="0">
              <a:buNone/>
              <a:defRPr sz="1200" b="1"/>
            </a:lvl4pPr>
            <a:lvl5pPr marL="1371600" lvl="4" indent="0">
              <a:buNone/>
              <a:defRPr sz="1200" b="1"/>
            </a:lvl5pPr>
            <a:lvl6pPr marL="1714500" lvl="5" indent="0">
              <a:buNone/>
              <a:defRPr sz="1200" b="1"/>
            </a:lvl6pPr>
            <a:lvl7pPr marL="2057400" lvl="6" indent="0">
              <a:buNone/>
              <a:defRPr sz="1200" b="1"/>
            </a:lvl7pPr>
            <a:lvl8pPr marL="2400300" lvl="7" indent="0">
              <a:buNone/>
              <a:defRPr sz="1200" b="1"/>
            </a:lvl8pPr>
            <a:lvl9pPr marL="2743200" lvl="8" indent="0">
              <a:buNone/>
              <a:defRPr sz="1200" b="1"/>
            </a:lvl9pPr>
          </a:lstStyle>
          <a:p>
            <a:pPr lvl="0"/>
            <a:r>
              <a:rPr lang="zh-CN"/>
              <a:t>编辑母版文本样式
第二级
第三级
第四级
第五级</a:t>
            </a:r>
            <a:endParaRPr lang="en-US"/>
          </a:p>
        </p:txBody>
      </p:sp>
      <p:sp>
        <p:nvSpPr>
          <p:cNvPr id="6" name="Content Placeholder 5"/>
          <p:cNvSpPr>
            <a:spLocks noGrp="1"/>
          </p:cNvSpPr>
          <p:nvPr>
            <p:ph idx="4"/>
          </p:nvPr>
        </p:nvSpPr>
        <p:spPr>
          <a:xfrm>
            <a:off x="4629150" y="1878806"/>
            <a:ext cx="3887391" cy="2763441"/>
          </a:xfrm>
        </p:spPr>
        <p:txBody>
          <a:bodyPr/>
          <a:lstStyle/>
          <a:p>
            <a:pPr lvl="0"/>
            <a:r>
              <a:rPr lang="zh-CN"/>
              <a:t>编辑母版文本样式
第二级
第三级
第四级
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lvl="0">
              <a:defRPr sz="2400"/>
            </a:lvl1pPr>
          </a:lstStyle>
          <a:p>
            <a:r>
              <a:rPr lang="zh-CN"/>
              <a:t>单击此处编辑母版标题样式</a:t>
            </a:r>
            <a:endParaRPr lang="en-US"/>
          </a:p>
        </p:txBody>
      </p:sp>
      <p:sp>
        <p:nvSpPr>
          <p:cNvPr id="3" name="Content Placeholder 2"/>
          <p:cNvSpPr>
            <a:spLocks noGrp="1"/>
          </p:cNvSpPr>
          <p:nvPr>
            <p:ph idx="1"/>
          </p:nvPr>
        </p:nvSpPr>
        <p:spPr>
          <a:xfrm>
            <a:off x="3887391" y="740569"/>
            <a:ext cx="4629150" cy="3655219"/>
          </a:xfrm>
        </p:spPr>
        <p:txBody>
          <a:bodyPr/>
          <a:lstStyle>
            <a:lvl1pPr lvl="0">
              <a:defRPr sz="2400"/>
            </a:lvl1pPr>
            <a:lvl2pPr lvl="1">
              <a:defRPr sz="2100"/>
            </a:lvl2pPr>
            <a:lvl3pPr lvl="2">
              <a:defRPr sz="1800"/>
            </a:lvl3pPr>
            <a:lvl4pPr lvl="3">
              <a:defRPr sz="1500"/>
            </a:lvl4pPr>
            <a:lvl5pPr lvl="4">
              <a:defRPr sz="1500"/>
            </a:lvl5pPr>
            <a:lvl6pPr lvl="5">
              <a:defRPr sz="1500"/>
            </a:lvl6pPr>
            <a:lvl7pPr lvl="6">
              <a:defRPr sz="1500"/>
            </a:lvl7pPr>
            <a:lvl8pPr lvl="7">
              <a:defRPr sz="1500"/>
            </a:lvl8pPr>
            <a:lvl9pPr lvl="8">
              <a:defRPr sz="1500"/>
            </a:lvl9pPr>
          </a:lstStyle>
          <a:p>
            <a:pPr lvl="0"/>
            <a:r>
              <a:rPr lang="zh-CN"/>
              <a:t>编辑母版文本样式
第二级
第三级
第四级
第五级</a:t>
            </a:r>
            <a:endParaRPr lang="en-US"/>
          </a:p>
        </p:txBody>
      </p:sp>
      <p:sp>
        <p:nvSpPr>
          <p:cNvPr id="4" name="Text Placeholder 3"/>
          <p:cNvSpPr>
            <a:spLocks noGrp="1"/>
          </p:cNvSpPr>
          <p:nvPr>
            <p:ph type="body" idx="2"/>
          </p:nvPr>
        </p:nvSpPr>
        <p:spPr>
          <a:xfrm>
            <a:off x="629841" y="1543050"/>
            <a:ext cx="2949178" cy="2858691"/>
          </a:xfrm>
        </p:spPr>
        <p:txBody>
          <a:bodyPr/>
          <a:lstStyle>
            <a:lvl1pPr marL="0" lvl="0" indent="0">
              <a:buNone/>
              <a:defRPr sz="1200"/>
            </a:lvl1pPr>
            <a:lvl2pPr marL="342900" lvl="1" indent="0">
              <a:buNone/>
              <a:defRPr sz="1050"/>
            </a:lvl2pPr>
            <a:lvl3pPr marL="685800" lvl="2" indent="0">
              <a:buNone/>
              <a:defRPr sz="900"/>
            </a:lvl3pPr>
            <a:lvl4pPr marL="1028700" lvl="3" indent="0">
              <a:buNone/>
              <a:defRPr sz="750"/>
            </a:lvl4pPr>
            <a:lvl5pPr marL="1371600" lvl="4" indent="0">
              <a:buNone/>
              <a:defRPr sz="750"/>
            </a:lvl5pPr>
            <a:lvl6pPr marL="1714500" lvl="5" indent="0">
              <a:buNone/>
              <a:defRPr sz="750"/>
            </a:lvl6pPr>
            <a:lvl7pPr marL="2057400" lvl="6" indent="0">
              <a:buNone/>
              <a:defRPr sz="750"/>
            </a:lvl7pPr>
            <a:lvl8pPr marL="2400300" lvl="7" indent="0">
              <a:buNone/>
              <a:defRPr sz="750"/>
            </a:lvl8pPr>
            <a:lvl9pPr marL="2743200" lvl="8" indent="0">
              <a:buNone/>
              <a:defRPr sz="750"/>
            </a:lvl9pPr>
          </a:lstStyle>
          <a:p>
            <a:pPr lvl="0"/>
            <a:r>
              <a:rPr lang="zh-CN"/>
              <a:t>编辑母版文本样式
第二级
第三级
第四级
第五级</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lvl="0">
              <a:defRPr sz="2400"/>
            </a:lvl1pPr>
          </a:lstStyle>
          <a:p>
            <a:r>
              <a:rPr lang="zh-CN"/>
              <a:t>单击此处编辑母版标题样式</a:t>
            </a:r>
            <a:endParaRPr lang="en-US"/>
          </a:p>
        </p:txBody>
      </p:sp>
      <p:sp>
        <p:nvSpPr>
          <p:cNvPr id="3" name="Picture Placeholder 2"/>
          <p:cNvSpPr>
            <a:spLocks noGrp="1"/>
          </p:cNvSpPr>
          <p:nvPr>
            <p:ph type="pic" idx="1"/>
          </p:nvPr>
        </p:nvSpPr>
        <p:spPr>
          <a:xfrm>
            <a:off x="3887391" y="740569"/>
            <a:ext cx="4629150" cy="3655219"/>
          </a:xfrm>
        </p:spPr>
        <p:txBody>
          <a:bodyPr anchor="t"/>
          <a:lstStyle>
            <a:lvl1pPr marL="0" lvl="0" indent="0">
              <a:buNone/>
              <a:defRPr sz="2400"/>
            </a:lvl1pPr>
            <a:lvl2pPr marL="342900" lvl="1" indent="0">
              <a:buNone/>
              <a:defRPr sz="2100"/>
            </a:lvl2pPr>
            <a:lvl3pPr marL="685800" lvl="2" indent="0">
              <a:buNone/>
              <a:defRPr sz="1800"/>
            </a:lvl3pPr>
            <a:lvl4pPr marL="1028700" lvl="3" indent="0">
              <a:buNone/>
              <a:defRPr sz="1500"/>
            </a:lvl4pPr>
            <a:lvl5pPr marL="1371600" lvl="4" indent="0">
              <a:buNone/>
              <a:defRPr sz="1500"/>
            </a:lvl5pPr>
            <a:lvl6pPr marL="1714500" lvl="5" indent="0">
              <a:buNone/>
              <a:defRPr sz="1500"/>
            </a:lvl6pPr>
            <a:lvl7pPr marL="2057400" lvl="6" indent="0">
              <a:buNone/>
              <a:defRPr sz="1500"/>
            </a:lvl7pPr>
            <a:lvl8pPr marL="2400300" lvl="7" indent="0">
              <a:buNone/>
              <a:defRPr sz="1500"/>
            </a:lvl8pPr>
            <a:lvl9pPr marL="2743200" lvl="8" indent="0">
              <a:buNone/>
              <a:defRPr sz="1500"/>
            </a:lvl9pPr>
          </a:lstStyle>
          <a:p>
            <a:r>
              <a:rPr lang="zh-CN"/>
              <a:t>单击图标添加图片</a:t>
            </a:r>
            <a:endParaRPr lang="en-US"/>
          </a:p>
        </p:txBody>
      </p:sp>
      <p:sp>
        <p:nvSpPr>
          <p:cNvPr id="4" name="Text Placeholder 3"/>
          <p:cNvSpPr>
            <a:spLocks noGrp="1"/>
          </p:cNvSpPr>
          <p:nvPr>
            <p:ph type="body" idx="2"/>
          </p:nvPr>
        </p:nvSpPr>
        <p:spPr>
          <a:xfrm>
            <a:off x="629841" y="1543050"/>
            <a:ext cx="2949178" cy="2858691"/>
          </a:xfrm>
        </p:spPr>
        <p:txBody>
          <a:bodyPr/>
          <a:lstStyle>
            <a:lvl1pPr marL="0" lvl="0" indent="0">
              <a:buNone/>
              <a:defRPr sz="1200"/>
            </a:lvl1pPr>
            <a:lvl2pPr marL="342900" lvl="1" indent="0">
              <a:buNone/>
              <a:defRPr sz="1050"/>
            </a:lvl2pPr>
            <a:lvl3pPr marL="685800" lvl="2" indent="0">
              <a:buNone/>
              <a:defRPr sz="900"/>
            </a:lvl3pPr>
            <a:lvl4pPr marL="1028700" lvl="3" indent="0">
              <a:buNone/>
              <a:defRPr sz="750"/>
            </a:lvl4pPr>
            <a:lvl5pPr marL="1371600" lvl="4" indent="0">
              <a:buNone/>
              <a:defRPr sz="750"/>
            </a:lvl5pPr>
            <a:lvl6pPr marL="1714500" lvl="5" indent="0">
              <a:buNone/>
              <a:defRPr sz="750"/>
            </a:lvl6pPr>
            <a:lvl7pPr marL="2057400" lvl="6" indent="0">
              <a:buNone/>
              <a:defRPr sz="750"/>
            </a:lvl7pPr>
            <a:lvl8pPr marL="2400300" lvl="7" indent="0">
              <a:buNone/>
              <a:defRPr sz="750"/>
            </a:lvl8pPr>
            <a:lvl9pPr marL="2743200" lvl="8" indent="0">
              <a:buNone/>
              <a:defRPr sz="750"/>
            </a:lvl9pPr>
          </a:lstStyle>
          <a:p>
            <a:pPr lvl="0"/>
            <a:r>
              <a:rPr lang="zh-CN"/>
              <a:t>编辑母版文本样式
第二级
第三级
第四级
第五级</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t>单击此处编辑母版标题样式</a:t>
            </a:r>
            <a:endParaRPr lang="en-US"/>
          </a:p>
        </p:txBody>
      </p:sp>
      <p:sp>
        <p:nvSpPr>
          <p:cNvPr id="3" name="Vertical Text Placeholder 2"/>
          <p:cNvSpPr>
            <a:spLocks noGrp="1"/>
          </p:cNvSpPr>
          <p:nvPr>
            <p:ph type="body" idx="1"/>
          </p:nvPr>
        </p:nvSpPr>
        <p:spPr/>
        <p:txBody>
          <a:bodyPr vert="eaVert"/>
          <a:lstStyle/>
          <a:p>
            <a:pPr lvl="0"/>
            <a:r>
              <a:rPr lang="zh-CN"/>
              <a:t>编辑母版文本样式
第二级
第三级
第四级
第五级</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anchor="ctr">
            <a:normAutofit/>
          </a:bodyPr>
          <a:lstStyle/>
          <a:p>
            <a:r>
              <a:rPr lang="zh-CN"/>
              <a:t>单击此处编辑母版标题样式</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a:normAutofit/>
          </a:bodyPr>
          <a:lstStyle/>
          <a:p>
            <a:pPr lvl="0"/>
            <a:r>
              <a:rPr lang="zh-CN"/>
              <a:t>编辑母版文本样式
第二级
第三级
第四级
第五级</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lvl="0" algn="l" defTabSz="685800">
        <a:lnSpc>
          <a:spcPct val="90000"/>
        </a:lnSpc>
        <a:spcBef>
          <a:spcPct val="0"/>
        </a:spcBef>
        <a:buNone/>
        <a:defRPr sz="3300" kern="1200">
          <a:solidFill>
            <a:schemeClr val="tx1"/>
          </a:solidFill>
          <a:latin typeface="Calibri Light"/>
          <a:ea typeface="等线 Light"/>
        </a:defRPr>
      </a:lvl1pPr>
    </p:titleStyle>
    <p:body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p:bodyStyle>
    <p:other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4.tiff"/><Relationship Id="rId4" Type="http://schemas.openxmlformats.org/officeDocument/2006/relationships/image" Target="../media/image13.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jmeter.apache.org/usermanual/index.ht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1515888" y="2357275"/>
            <a:ext cx="6112224" cy="428950"/>
          </a:xfrm>
          <a:noFill/>
        </p:spPr>
        <p:txBody>
          <a:bodyPr>
            <a:noAutofit/>
          </a:bodyPr>
          <a:lstStyle/>
          <a:p>
            <a:pPr algn="ctr"/>
            <a:r>
              <a:rPr lang="en-US" sz="3000" b="1" dirty="0" err="1">
                <a:latin typeface="微软雅黑"/>
                <a:ea typeface="微软雅黑"/>
              </a:rPr>
              <a:t>解密双十一之电商秒杀系统实战</a:t>
            </a:r>
            <a:endParaRPr lang="en-US" sz="3000" b="1" dirty="0">
              <a:latin typeface="微软雅黑"/>
              <a:ea typeface="微软雅黑"/>
            </a:endParaRPr>
          </a:p>
        </p:txBody>
      </p:sp>
    </p:spTree>
    <p:extLst>
      <p:ext uri="{BB962C8B-B14F-4D97-AF65-F5344CB8AC3E}">
        <p14:creationId xmlns:p14="http://schemas.microsoft.com/office/powerpoint/2010/main" val="236947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系统分析</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技术目标</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业务场景</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Tree>
    <p:extLst>
      <p:ext uri="{BB962C8B-B14F-4D97-AF65-F5344CB8AC3E}">
        <p14:creationId xmlns:p14="http://schemas.microsoft.com/office/powerpoint/2010/main" val="132835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系统分析</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业务场景</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pic>
        <p:nvPicPr>
          <p:cNvPr id="2" name="图片 1">
            <a:extLst>
              <a:ext uri="{FF2B5EF4-FFF2-40B4-BE49-F238E27FC236}">
                <a16:creationId xmlns:a16="http://schemas.microsoft.com/office/drawing/2014/main" id="{345AEBE0-D749-594E-A9DF-F165EA16E34E}"/>
              </a:ext>
            </a:extLst>
          </p:cNvPr>
          <p:cNvPicPr>
            <a:picLocks noChangeAspect="1"/>
          </p:cNvPicPr>
          <p:nvPr/>
        </p:nvPicPr>
        <p:blipFill>
          <a:blip r:embed="rId3"/>
          <a:stretch>
            <a:fillRect/>
          </a:stretch>
        </p:blipFill>
        <p:spPr>
          <a:xfrm>
            <a:off x="2249106" y="1783605"/>
            <a:ext cx="4913716" cy="3172274"/>
          </a:xfrm>
          <a:prstGeom prst="rect">
            <a:avLst/>
          </a:prstGeom>
        </p:spPr>
      </p:pic>
    </p:spTree>
    <p:extLst>
      <p:ext uri="{BB962C8B-B14F-4D97-AF65-F5344CB8AC3E}">
        <p14:creationId xmlns:p14="http://schemas.microsoft.com/office/powerpoint/2010/main" val="368132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系统分析</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业务场景</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用户数量</a:t>
            </a:r>
            <a:r>
              <a:rPr lang="zh-CN" altLang="en-US" sz="2000" dirty="0">
                <a:solidFill>
                  <a:srgbClr val="00B0F0"/>
                </a:solidFill>
                <a:latin typeface="微软雅黑" charset="0"/>
                <a:ea typeface="微软雅黑" charset="0"/>
                <a:cs typeface="微软雅黑" charset="0"/>
                <a:sym typeface="Calibri" pitchFamily="34" charset="0"/>
              </a:rPr>
              <a:t>远大于</a:t>
            </a:r>
            <a:r>
              <a:rPr lang="zh-CN" altLang="en-US" sz="2000" dirty="0">
                <a:solidFill>
                  <a:srgbClr val="474747"/>
                </a:solidFill>
                <a:latin typeface="微软雅黑" charset="0"/>
                <a:ea typeface="微软雅黑" charset="0"/>
                <a:cs typeface="微软雅黑" charset="0"/>
                <a:sym typeface="Calibri" pitchFamily="34" charset="0"/>
              </a:rPr>
              <a:t>库存数量，只有少部分用户能够成功</a:t>
            </a: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00B0F0"/>
                </a:solidFill>
                <a:latin typeface="微软雅黑" charset="0"/>
                <a:ea typeface="微软雅黑" charset="0"/>
                <a:cs typeface="微软雅黑" charset="0"/>
              </a:rPr>
              <a:t>大量用户</a:t>
            </a:r>
            <a:r>
              <a:rPr lang="zh-CN" altLang="en-US" sz="2000" dirty="0">
                <a:solidFill>
                  <a:srgbClr val="474747"/>
                </a:solidFill>
                <a:latin typeface="微软雅黑" charset="0"/>
                <a:ea typeface="微软雅黑" charset="0"/>
                <a:cs typeface="微软雅黑" charset="0"/>
              </a:rPr>
              <a:t>在</a:t>
            </a:r>
            <a:r>
              <a:rPr lang="zh-CN" altLang="en-US" sz="2000" dirty="0">
                <a:solidFill>
                  <a:srgbClr val="00B0F0"/>
                </a:solidFill>
                <a:latin typeface="微软雅黑" charset="0"/>
                <a:ea typeface="微软雅黑" charset="0"/>
                <a:cs typeface="微软雅黑" charset="0"/>
              </a:rPr>
              <a:t>同一时间</a:t>
            </a:r>
            <a:r>
              <a:rPr lang="zh-CN" altLang="en-US" sz="2000" dirty="0">
                <a:solidFill>
                  <a:srgbClr val="474747"/>
                </a:solidFill>
                <a:latin typeface="微软雅黑" charset="0"/>
                <a:ea typeface="微软雅黑" charset="0"/>
                <a:cs typeface="微软雅黑" charset="0"/>
              </a:rPr>
              <a:t>，抢购</a:t>
            </a:r>
            <a:r>
              <a:rPr lang="zh-CN" altLang="en-US" sz="2000" dirty="0">
                <a:solidFill>
                  <a:srgbClr val="00B0F0"/>
                </a:solidFill>
                <a:latin typeface="微软雅黑" charset="0"/>
                <a:ea typeface="微软雅黑" charset="0"/>
                <a:cs typeface="微软雅黑" charset="0"/>
              </a:rPr>
              <a:t>同一商品</a:t>
            </a:r>
            <a:r>
              <a:rPr lang="zh-CN" altLang="en-US" sz="2000" dirty="0">
                <a:solidFill>
                  <a:srgbClr val="474747"/>
                </a:solidFill>
                <a:latin typeface="微软雅黑" charset="0"/>
                <a:ea typeface="微软雅黑" charset="0"/>
                <a:cs typeface="微软雅黑" charset="0"/>
              </a:rPr>
              <a:t>，瞬时流量激增</a:t>
            </a: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实际卖出商品</a:t>
            </a:r>
            <a:r>
              <a:rPr lang="zh-CN" altLang="en-US" sz="2000" dirty="0">
                <a:solidFill>
                  <a:srgbClr val="00B0F0"/>
                </a:solidFill>
                <a:latin typeface="微软雅黑" charset="0"/>
                <a:ea typeface="微软雅黑" charset="0"/>
                <a:cs typeface="微软雅黑" charset="0"/>
                <a:sym typeface="Calibri" pitchFamily="34" charset="0"/>
              </a:rPr>
              <a:t>不能超出</a:t>
            </a:r>
            <a:r>
              <a:rPr lang="zh-CN" altLang="en-US" sz="2000" dirty="0">
                <a:solidFill>
                  <a:srgbClr val="474747"/>
                </a:solidFill>
                <a:latin typeface="微软雅黑" charset="0"/>
                <a:ea typeface="微软雅黑" charset="0"/>
                <a:cs typeface="微软雅黑" charset="0"/>
                <a:sym typeface="Calibri" pitchFamily="34" charset="0"/>
              </a:rPr>
              <a:t>计划卖出的商品，即不能</a:t>
            </a:r>
            <a:r>
              <a:rPr lang="zh-CN" altLang="en-US" sz="2000" dirty="0">
                <a:solidFill>
                  <a:srgbClr val="00B0F0"/>
                </a:solidFill>
                <a:latin typeface="微软雅黑" charset="0"/>
                <a:ea typeface="微软雅黑" charset="0"/>
                <a:cs typeface="微软雅黑" charset="0"/>
                <a:sym typeface="Calibri" pitchFamily="34" charset="0"/>
              </a:rPr>
              <a:t>超卖</a:t>
            </a:r>
          </a:p>
        </p:txBody>
      </p:sp>
      <p:sp>
        <p:nvSpPr>
          <p:cNvPr id="7" name="流程图: 可选过程 4">
            <a:extLst>
              <a:ext uri="{FF2B5EF4-FFF2-40B4-BE49-F238E27FC236}">
                <a16:creationId xmlns:a16="http://schemas.microsoft.com/office/drawing/2014/main" id="{D6286792-4BEC-FE49-98A1-3A12D5A1D925}"/>
              </a:ext>
            </a:extLst>
          </p:cNvPr>
          <p:cNvSpPr/>
          <p:nvPr/>
        </p:nvSpPr>
        <p:spPr>
          <a:xfrm>
            <a:off x="1420806" y="2254707"/>
            <a:ext cx="1018313"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4">
            <a:extLst>
              <a:ext uri="{FF2B5EF4-FFF2-40B4-BE49-F238E27FC236}">
                <a16:creationId xmlns:a16="http://schemas.microsoft.com/office/drawing/2014/main" id="{C19F548D-5855-A048-A1A6-9FAF79C20063}"/>
              </a:ext>
            </a:extLst>
          </p:cNvPr>
          <p:cNvSpPr/>
          <p:nvPr/>
        </p:nvSpPr>
        <p:spPr>
          <a:xfrm>
            <a:off x="2703068" y="2249952"/>
            <a:ext cx="1018313"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可选过程 4">
            <a:extLst>
              <a:ext uri="{FF2B5EF4-FFF2-40B4-BE49-F238E27FC236}">
                <a16:creationId xmlns:a16="http://schemas.microsoft.com/office/drawing/2014/main" id="{F136D9C3-3666-1F4F-AE24-875B1E059FAB}"/>
              </a:ext>
            </a:extLst>
          </p:cNvPr>
          <p:cNvSpPr/>
          <p:nvPr/>
        </p:nvSpPr>
        <p:spPr>
          <a:xfrm>
            <a:off x="4468805" y="2256880"/>
            <a:ext cx="1018313"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可选过程 4">
            <a:extLst>
              <a:ext uri="{FF2B5EF4-FFF2-40B4-BE49-F238E27FC236}">
                <a16:creationId xmlns:a16="http://schemas.microsoft.com/office/drawing/2014/main" id="{F9B9EFCD-74D8-5A49-B2D7-3FCB22734D6F}"/>
              </a:ext>
            </a:extLst>
          </p:cNvPr>
          <p:cNvSpPr/>
          <p:nvPr/>
        </p:nvSpPr>
        <p:spPr>
          <a:xfrm>
            <a:off x="2445688" y="2998246"/>
            <a:ext cx="749457"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可选过程 4">
            <a:extLst>
              <a:ext uri="{FF2B5EF4-FFF2-40B4-BE49-F238E27FC236}">
                <a16:creationId xmlns:a16="http://schemas.microsoft.com/office/drawing/2014/main" id="{6CC09F63-33DF-4640-ABA9-EDCC430D4826}"/>
              </a:ext>
            </a:extLst>
          </p:cNvPr>
          <p:cNvSpPr/>
          <p:nvPr/>
        </p:nvSpPr>
        <p:spPr>
          <a:xfrm>
            <a:off x="2963918" y="3750981"/>
            <a:ext cx="1019504"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可选过程 4">
            <a:extLst>
              <a:ext uri="{FF2B5EF4-FFF2-40B4-BE49-F238E27FC236}">
                <a16:creationId xmlns:a16="http://schemas.microsoft.com/office/drawing/2014/main" id="{2869DD79-2C2B-3340-B6CA-D694A3AF272F}"/>
              </a:ext>
            </a:extLst>
          </p:cNvPr>
          <p:cNvSpPr/>
          <p:nvPr/>
        </p:nvSpPr>
        <p:spPr>
          <a:xfrm>
            <a:off x="6763408" y="3750981"/>
            <a:ext cx="551792"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115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heel(1)">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heel(1)">
                                      <p:cBhvr>
                                        <p:cTn id="51" dur="1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heel(1)">
                                      <p:cBhvr>
                                        <p:cTn id="5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7" grpId="0" animBg="1"/>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系统分析</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技术目标</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控制</a:t>
            </a:r>
            <a:r>
              <a:rPr lang="zh-CN" altLang="en-US" sz="2000" dirty="0">
                <a:solidFill>
                  <a:srgbClr val="474747"/>
                </a:solidFill>
                <a:latin typeface="微软雅黑" charset="0"/>
                <a:ea typeface="微软雅黑" charset="0"/>
                <a:cs typeface="微软雅黑" charset="0"/>
                <a:sym typeface="Calibri" pitchFamily="34" charset="0"/>
              </a:rPr>
              <a:t>秒杀活动的开始和结束的</a:t>
            </a:r>
            <a:r>
              <a:rPr lang="zh-CN" altLang="en-US" sz="2000" dirty="0">
                <a:solidFill>
                  <a:srgbClr val="474747"/>
                </a:solidFill>
                <a:latin typeface="微软雅黑" charset="0"/>
                <a:ea typeface="微软雅黑" charset="0"/>
                <a:sym typeface="Calibri" pitchFamily="34" charset="0"/>
              </a:rPr>
              <a:t>状态</a:t>
            </a: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rPr>
              <a:t>支撑</a:t>
            </a:r>
            <a:r>
              <a:rPr lang="zh-CN" altLang="en-US" sz="2000" dirty="0">
                <a:solidFill>
                  <a:srgbClr val="474747"/>
                </a:solidFill>
                <a:latin typeface="微软雅黑" charset="0"/>
                <a:ea typeface="微软雅黑" charset="0"/>
                <a:cs typeface="微软雅黑" charset="0"/>
              </a:rPr>
              <a:t>千万级高并发的秒杀系统</a:t>
            </a:r>
            <a:r>
              <a:rPr lang="zh-CN" altLang="en-US" sz="2000" dirty="0">
                <a:solidFill>
                  <a:srgbClr val="474747"/>
                </a:solidFill>
                <a:latin typeface="微软雅黑" charset="0"/>
                <a:ea typeface="微软雅黑" charset="0"/>
              </a:rPr>
              <a:t>稳定</a:t>
            </a: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防止</a:t>
            </a:r>
            <a:r>
              <a:rPr lang="zh-CN" altLang="en-US" sz="2000" dirty="0">
                <a:solidFill>
                  <a:srgbClr val="474747"/>
                </a:solidFill>
                <a:latin typeface="微软雅黑" charset="0"/>
                <a:ea typeface="微软雅黑" charset="0"/>
                <a:cs typeface="微软雅黑" charset="0"/>
                <a:sym typeface="Calibri" pitchFamily="34" charset="0"/>
              </a:rPr>
              <a:t>库存被超卖导致</a:t>
            </a:r>
            <a:r>
              <a:rPr lang="zh-CN" altLang="en-US" sz="2000" dirty="0">
                <a:solidFill>
                  <a:srgbClr val="474747"/>
                </a:solidFill>
                <a:latin typeface="微软雅黑" charset="0"/>
                <a:ea typeface="微软雅黑" charset="0"/>
                <a:sym typeface="Calibri" pitchFamily="34" charset="0"/>
              </a:rPr>
              <a:t>资损或卖不完</a:t>
            </a:r>
          </a:p>
        </p:txBody>
      </p:sp>
    </p:spTree>
    <p:extLst>
      <p:ext uri="{BB962C8B-B14F-4D97-AF65-F5344CB8AC3E}">
        <p14:creationId xmlns:p14="http://schemas.microsoft.com/office/powerpoint/2010/main" val="244667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系统设计</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应用设计</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架构设计</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6" name="矩形">
            <a:extLst>
              <a:ext uri="{FF2B5EF4-FFF2-40B4-BE49-F238E27FC236}">
                <a16:creationId xmlns:a16="http://schemas.microsoft.com/office/drawing/2014/main" id="{374A9836-7B31-B247-BA17-A94C67BAB50C}"/>
              </a:ext>
            </a:extLst>
          </p:cNvPr>
          <p:cNvSpPr>
            <a:spLocks/>
          </p:cNvSpPr>
          <p:nvPr/>
        </p:nvSpPr>
        <p:spPr>
          <a:xfrm>
            <a:off x="539550" y="3715746"/>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存储设计</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89243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架构设计</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 name="圆角矩形 1">
            <a:extLst>
              <a:ext uri="{FF2B5EF4-FFF2-40B4-BE49-F238E27FC236}">
                <a16:creationId xmlns:a16="http://schemas.microsoft.com/office/drawing/2014/main" id="{4756988F-74AB-5A43-A214-8B1B9F88208C}"/>
              </a:ext>
            </a:extLst>
          </p:cNvPr>
          <p:cNvSpPr/>
          <p:nvPr/>
        </p:nvSpPr>
        <p:spPr>
          <a:xfrm>
            <a:off x="3809196" y="1973174"/>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sp>
        <p:nvSpPr>
          <p:cNvPr id="7" name="圆角矩形 6">
            <a:extLst>
              <a:ext uri="{FF2B5EF4-FFF2-40B4-BE49-F238E27FC236}">
                <a16:creationId xmlns:a16="http://schemas.microsoft.com/office/drawing/2014/main" id="{3E87AD94-53F2-3641-9F84-F1D9BBE42898}"/>
              </a:ext>
            </a:extLst>
          </p:cNvPr>
          <p:cNvSpPr/>
          <p:nvPr/>
        </p:nvSpPr>
        <p:spPr>
          <a:xfrm>
            <a:off x="3809197" y="2760549"/>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sp>
        <p:nvSpPr>
          <p:cNvPr id="8" name="圆角矩形 7">
            <a:extLst>
              <a:ext uri="{FF2B5EF4-FFF2-40B4-BE49-F238E27FC236}">
                <a16:creationId xmlns:a16="http://schemas.microsoft.com/office/drawing/2014/main" id="{56864D65-1764-A242-A694-822FC3D6E389}"/>
              </a:ext>
            </a:extLst>
          </p:cNvPr>
          <p:cNvSpPr/>
          <p:nvPr/>
        </p:nvSpPr>
        <p:spPr>
          <a:xfrm>
            <a:off x="3467227" y="3602737"/>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sp>
        <p:nvSpPr>
          <p:cNvPr id="9" name="圆角矩形 8">
            <a:extLst>
              <a:ext uri="{FF2B5EF4-FFF2-40B4-BE49-F238E27FC236}">
                <a16:creationId xmlns:a16="http://schemas.microsoft.com/office/drawing/2014/main" id="{C2E6AE11-E45D-424C-9A6E-9E6E6B976D1B}"/>
              </a:ext>
            </a:extLst>
          </p:cNvPr>
          <p:cNvSpPr/>
          <p:nvPr/>
        </p:nvSpPr>
        <p:spPr>
          <a:xfrm>
            <a:off x="3467226" y="4444925"/>
            <a:ext cx="2269791"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4" name="直线箭头连接符 3">
            <a:extLst>
              <a:ext uri="{FF2B5EF4-FFF2-40B4-BE49-F238E27FC236}">
                <a16:creationId xmlns:a16="http://schemas.microsoft.com/office/drawing/2014/main" id="{676599CE-1A47-354A-8E83-4C9EC324241B}"/>
              </a:ext>
            </a:extLst>
          </p:cNvPr>
          <p:cNvCxnSpPr>
            <a:cxnSpLocks/>
          </p:cNvCxnSpPr>
          <p:nvPr/>
        </p:nvCxnSpPr>
        <p:spPr>
          <a:xfrm>
            <a:off x="4546403" y="2362826"/>
            <a:ext cx="1" cy="408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13A46462-6D85-A241-9D70-04EA328CF0C8}"/>
              </a:ext>
            </a:extLst>
          </p:cNvPr>
          <p:cNvCxnSpPr>
            <a:cxnSpLocks/>
            <a:stCxn id="7" idx="2"/>
            <a:endCxn id="8" idx="0"/>
          </p:cNvCxnSpPr>
          <p:nvPr/>
        </p:nvCxnSpPr>
        <p:spPr>
          <a:xfrm flipH="1">
            <a:off x="3977572" y="3139691"/>
            <a:ext cx="568832"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B3546ECC-9CD9-F54F-8D42-22AE36ACFD79}"/>
              </a:ext>
            </a:extLst>
          </p:cNvPr>
          <p:cNvCxnSpPr>
            <a:cxnSpLocks/>
            <a:stCxn id="8" idx="2"/>
            <a:endCxn id="9" idx="0"/>
          </p:cNvCxnSpPr>
          <p:nvPr/>
        </p:nvCxnSpPr>
        <p:spPr>
          <a:xfrm>
            <a:off x="3977572" y="3981879"/>
            <a:ext cx="624550"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81AB9CE-E96C-E149-BC99-A0D07D2F1CD6}"/>
              </a:ext>
            </a:extLst>
          </p:cNvPr>
          <p:cNvSpPr txBox="1"/>
          <p:nvPr/>
        </p:nvSpPr>
        <p:spPr>
          <a:xfrm>
            <a:off x="2458736" y="2012704"/>
            <a:ext cx="800219" cy="338554"/>
          </a:xfrm>
          <a:prstGeom prst="rect">
            <a:avLst/>
          </a:prstGeom>
          <a:noFill/>
        </p:spPr>
        <p:txBody>
          <a:bodyPr wrap="none" rtlCol="0">
            <a:spAutoFit/>
          </a:bodyPr>
          <a:lstStyle/>
          <a:p>
            <a:r>
              <a:rPr kumimoji="1" lang="zh-CN" altLang="en-US" sz="1600" dirty="0">
                <a:latin typeface="+mn-lt"/>
              </a:rPr>
              <a:t>客户端</a:t>
            </a:r>
          </a:p>
        </p:txBody>
      </p:sp>
      <p:sp>
        <p:nvSpPr>
          <p:cNvPr id="21" name="文本框 20">
            <a:extLst>
              <a:ext uri="{FF2B5EF4-FFF2-40B4-BE49-F238E27FC236}">
                <a16:creationId xmlns:a16="http://schemas.microsoft.com/office/drawing/2014/main" id="{C8628073-E10B-9D47-B855-C98CABBFCEA7}"/>
              </a:ext>
            </a:extLst>
          </p:cNvPr>
          <p:cNvSpPr txBox="1"/>
          <p:nvPr/>
        </p:nvSpPr>
        <p:spPr>
          <a:xfrm>
            <a:off x="2458736" y="2773296"/>
            <a:ext cx="800219" cy="338554"/>
          </a:xfrm>
          <a:prstGeom prst="rect">
            <a:avLst/>
          </a:prstGeom>
          <a:noFill/>
        </p:spPr>
        <p:txBody>
          <a:bodyPr wrap="none" rtlCol="0">
            <a:spAutoFit/>
          </a:bodyPr>
          <a:lstStyle/>
          <a:p>
            <a:r>
              <a:rPr kumimoji="1" lang="zh-CN" altLang="en-US" sz="1600" dirty="0">
                <a:latin typeface="+mn-lt"/>
              </a:rPr>
              <a:t>接入层</a:t>
            </a:r>
          </a:p>
        </p:txBody>
      </p:sp>
      <p:sp>
        <p:nvSpPr>
          <p:cNvPr id="22" name="文本框 21">
            <a:extLst>
              <a:ext uri="{FF2B5EF4-FFF2-40B4-BE49-F238E27FC236}">
                <a16:creationId xmlns:a16="http://schemas.microsoft.com/office/drawing/2014/main" id="{A7D7EF22-0CF5-3F4B-9D83-613AE56046D8}"/>
              </a:ext>
            </a:extLst>
          </p:cNvPr>
          <p:cNvSpPr txBox="1"/>
          <p:nvPr/>
        </p:nvSpPr>
        <p:spPr>
          <a:xfrm>
            <a:off x="2462925" y="3615072"/>
            <a:ext cx="800219" cy="338554"/>
          </a:xfrm>
          <a:prstGeom prst="rect">
            <a:avLst/>
          </a:prstGeom>
          <a:noFill/>
        </p:spPr>
        <p:txBody>
          <a:bodyPr wrap="none" rtlCol="0">
            <a:spAutoFit/>
          </a:bodyPr>
          <a:lstStyle/>
          <a:p>
            <a:r>
              <a:rPr kumimoji="1" lang="zh-CN" altLang="en-US" sz="1600" dirty="0">
                <a:latin typeface="+mn-lt"/>
              </a:rPr>
              <a:t>应用层</a:t>
            </a:r>
          </a:p>
        </p:txBody>
      </p:sp>
      <p:sp>
        <p:nvSpPr>
          <p:cNvPr id="23" name="文本框 22">
            <a:extLst>
              <a:ext uri="{FF2B5EF4-FFF2-40B4-BE49-F238E27FC236}">
                <a16:creationId xmlns:a16="http://schemas.microsoft.com/office/drawing/2014/main" id="{8D157006-624A-B04F-A39A-ED99FDCCC771}"/>
              </a:ext>
            </a:extLst>
          </p:cNvPr>
          <p:cNvSpPr txBox="1"/>
          <p:nvPr/>
        </p:nvSpPr>
        <p:spPr>
          <a:xfrm>
            <a:off x="2459383" y="4444925"/>
            <a:ext cx="800219" cy="338554"/>
          </a:xfrm>
          <a:prstGeom prst="rect">
            <a:avLst/>
          </a:prstGeom>
          <a:noFill/>
        </p:spPr>
        <p:txBody>
          <a:bodyPr wrap="none" rtlCol="0">
            <a:spAutoFit/>
          </a:bodyPr>
          <a:lstStyle/>
          <a:p>
            <a:r>
              <a:rPr kumimoji="1" lang="zh-CN" altLang="en-US" sz="1600" dirty="0">
                <a:latin typeface="+mn-lt"/>
              </a:rPr>
              <a:t>数据层</a:t>
            </a:r>
          </a:p>
        </p:txBody>
      </p:sp>
      <p:sp>
        <p:nvSpPr>
          <p:cNvPr id="24" name="圆角矩形 23">
            <a:extLst>
              <a:ext uri="{FF2B5EF4-FFF2-40B4-BE49-F238E27FC236}">
                <a16:creationId xmlns:a16="http://schemas.microsoft.com/office/drawing/2014/main" id="{D104BFA2-E5B6-9245-99D9-D82BAF727874}"/>
              </a:ext>
            </a:extLst>
          </p:cNvPr>
          <p:cNvSpPr/>
          <p:nvPr/>
        </p:nvSpPr>
        <p:spPr>
          <a:xfrm>
            <a:off x="5945222" y="3602212"/>
            <a:ext cx="104847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下单应用</a:t>
            </a:r>
          </a:p>
        </p:txBody>
      </p:sp>
      <p:sp>
        <p:nvSpPr>
          <p:cNvPr id="18" name="框架 17">
            <a:extLst>
              <a:ext uri="{FF2B5EF4-FFF2-40B4-BE49-F238E27FC236}">
                <a16:creationId xmlns:a16="http://schemas.microsoft.com/office/drawing/2014/main" id="{C1F48328-7073-6140-AFD6-E786C8D63C39}"/>
              </a:ext>
            </a:extLst>
          </p:cNvPr>
          <p:cNvSpPr/>
          <p:nvPr/>
        </p:nvSpPr>
        <p:spPr>
          <a:xfrm>
            <a:off x="2364062" y="3496159"/>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6" name="框架 25">
            <a:extLst>
              <a:ext uri="{FF2B5EF4-FFF2-40B4-BE49-F238E27FC236}">
                <a16:creationId xmlns:a16="http://schemas.microsoft.com/office/drawing/2014/main" id="{57874AAC-FFEA-0B47-92A8-7F21F2A56F1C}"/>
              </a:ext>
            </a:extLst>
          </p:cNvPr>
          <p:cNvSpPr/>
          <p:nvPr/>
        </p:nvSpPr>
        <p:spPr>
          <a:xfrm>
            <a:off x="2364062" y="2636842"/>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7" name="框架 26">
            <a:extLst>
              <a:ext uri="{FF2B5EF4-FFF2-40B4-BE49-F238E27FC236}">
                <a16:creationId xmlns:a16="http://schemas.microsoft.com/office/drawing/2014/main" id="{4F10D5A3-FD62-A547-A22C-7CCCC37FBD4C}"/>
              </a:ext>
            </a:extLst>
          </p:cNvPr>
          <p:cNvSpPr/>
          <p:nvPr/>
        </p:nvSpPr>
        <p:spPr>
          <a:xfrm>
            <a:off x="2364062" y="1861182"/>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8" name="框架 27">
            <a:extLst>
              <a:ext uri="{FF2B5EF4-FFF2-40B4-BE49-F238E27FC236}">
                <a16:creationId xmlns:a16="http://schemas.microsoft.com/office/drawing/2014/main" id="{6F350B00-862B-3540-89C4-633A4018FC34}"/>
              </a:ext>
            </a:extLst>
          </p:cNvPr>
          <p:cNvSpPr/>
          <p:nvPr/>
        </p:nvSpPr>
        <p:spPr>
          <a:xfrm>
            <a:off x="2364062" y="4321956"/>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36" name="圆角矩形 35">
            <a:extLst>
              <a:ext uri="{FF2B5EF4-FFF2-40B4-BE49-F238E27FC236}">
                <a16:creationId xmlns:a16="http://schemas.microsoft.com/office/drawing/2014/main" id="{35DCC360-ACD9-0842-AB8F-B97928655415}"/>
              </a:ext>
            </a:extLst>
          </p:cNvPr>
          <p:cNvSpPr/>
          <p:nvPr/>
        </p:nvSpPr>
        <p:spPr>
          <a:xfrm>
            <a:off x="4615328" y="3602737"/>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cxnSp>
        <p:nvCxnSpPr>
          <p:cNvPr id="39" name="直线箭头连接符 38">
            <a:extLst>
              <a:ext uri="{FF2B5EF4-FFF2-40B4-BE49-F238E27FC236}">
                <a16:creationId xmlns:a16="http://schemas.microsoft.com/office/drawing/2014/main" id="{2133CA40-F8AF-2444-8A5B-A6B75CA80017}"/>
              </a:ext>
            </a:extLst>
          </p:cNvPr>
          <p:cNvCxnSpPr>
            <a:cxnSpLocks/>
            <a:stCxn id="7" idx="2"/>
            <a:endCxn id="36" idx="0"/>
          </p:cNvCxnSpPr>
          <p:nvPr/>
        </p:nvCxnSpPr>
        <p:spPr>
          <a:xfrm>
            <a:off x="4546404" y="3139691"/>
            <a:ext cx="579269"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圆角矩形 41">
            <a:extLst>
              <a:ext uri="{FF2B5EF4-FFF2-40B4-BE49-F238E27FC236}">
                <a16:creationId xmlns:a16="http://schemas.microsoft.com/office/drawing/2014/main" id="{E84F1815-736F-CA49-9506-70628B6400F5}"/>
              </a:ext>
            </a:extLst>
          </p:cNvPr>
          <p:cNvSpPr/>
          <p:nvPr/>
        </p:nvSpPr>
        <p:spPr>
          <a:xfrm>
            <a:off x="5933693" y="2755594"/>
            <a:ext cx="1062478"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cxnSp>
        <p:nvCxnSpPr>
          <p:cNvPr id="44" name="直线箭头连接符 43">
            <a:extLst>
              <a:ext uri="{FF2B5EF4-FFF2-40B4-BE49-F238E27FC236}">
                <a16:creationId xmlns:a16="http://schemas.microsoft.com/office/drawing/2014/main" id="{20F6052E-C74E-9B47-A8C4-D4B01C714557}"/>
              </a:ext>
            </a:extLst>
          </p:cNvPr>
          <p:cNvCxnSpPr>
            <a:cxnSpLocks/>
            <a:stCxn id="42" idx="2"/>
            <a:endCxn id="24" idx="0"/>
          </p:cNvCxnSpPr>
          <p:nvPr/>
        </p:nvCxnSpPr>
        <p:spPr>
          <a:xfrm>
            <a:off x="6464932" y="3134736"/>
            <a:ext cx="4526" cy="46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圆角矩形 47">
            <a:extLst>
              <a:ext uri="{FF2B5EF4-FFF2-40B4-BE49-F238E27FC236}">
                <a16:creationId xmlns:a16="http://schemas.microsoft.com/office/drawing/2014/main" id="{9B039C4F-EEA5-3542-A6DA-6581A1AC1CA8}"/>
              </a:ext>
            </a:extLst>
          </p:cNvPr>
          <p:cNvSpPr/>
          <p:nvPr/>
        </p:nvSpPr>
        <p:spPr>
          <a:xfrm>
            <a:off x="5960090" y="4444925"/>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51" name="直线箭头连接符 50">
            <a:extLst>
              <a:ext uri="{FF2B5EF4-FFF2-40B4-BE49-F238E27FC236}">
                <a16:creationId xmlns:a16="http://schemas.microsoft.com/office/drawing/2014/main" id="{227865CF-DC9A-5842-9321-2B87B51CA3B2}"/>
              </a:ext>
            </a:extLst>
          </p:cNvPr>
          <p:cNvCxnSpPr>
            <a:cxnSpLocks/>
            <a:stCxn id="36" idx="2"/>
            <a:endCxn id="9" idx="0"/>
          </p:cNvCxnSpPr>
          <p:nvPr/>
        </p:nvCxnSpPr>
        <p:spPr>
          <a:xfrm flipH="1">
            <a:off x="4602122" y="3981879"/>
            <a:ext cx="523551"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5962AE25-7A10-414C-8EC8-85FE17703EE4}"/>
              </a:ext>
            </a:extLst>
          </p:cNvPr>
          <p:cNvCxnSpPr>
            <a:cxnSpLocks/>
            <a:stCxn id="36" idx="3"/>
            <a:endCxn id="24" idx="1"/>
          </p:cNvCxnSpPr>
          <p:nvPr/>
        </p:nvCxnSpPr>
        <p:spPr>
          <a:xfrm flipV="1">
            <a:off x="5636018" y="3791783"/>
            <a:ext cx="309204" cy="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D57EBC43-BFB0-7140-8BA2-FB434BB8AE80}"/>
              </a:ext>
            </a:extLst>
          </p:cNvPr>
          <p:cNvCxnSpPr>
            <a:cxnSpLocks/>
            <a:stCxn id="24" idx="2"/>
            <a:endCxn id="48" idx="0"/>
          </p:cNvCxnSpPr>
          <p:nvPr/>
        </p:nvCxnSpPr>
        <p:spPr>
          <a:xfrm>
            <a:off x="6469458" y="3981354"/>
            <a:ext cx="977" cy="46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圆角矩形 28">
            <a:extLst>
              <a:ext uri="{FF2B5EF4-FFF2-40B4-BE49-F238E27FC236}">
                <a16:creationId xmlns:a16="http://schemas.microsoft.com/office/drawing/2014/main" id="{22040D05-DA56-504D-BAAC-2227316EA203}"/>
              </a:ext>
            </a:extLst>
          </p:cNvPr>
          <p:cNvSpPr/>
          <p:nvPr/>
        </p:nvSpPr>
        <p:spPr>
          <a:xfrm>
            <a:off x="5933693" y="1971007"/>
            <a:ext cx="106000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cxnSp>
        <p:nvCxnSpPr>
          <p:cNvPr id="30" name="直线箭头连接符 29">
            <a:extLst>
              <a:ext uri="{FF2B5EF4-FFF2-40B4-BE49-F238E27FC236}">
                <a16:creationId xmlns:a16="http://schemas.microsoft.com/office/drawing/2014/main" id="{9035D94A-131B-144E-838F-36E935A48BA3}"/>
              </a:ext>
            </a:extLst>
          </p:cNvPr>
          <p:cNvCxnSpPr>
            <a:cxnSpLocks/>
            <a:stCxn id="29" idx="2"/>
            <a:endCxn id="42" idx="0"/>
          </p:cNvCxnSpPr>
          <p:nvPr/>
        </p:nvCxnSpPr>
        <p:spPr>
          <a:xfrm>
            <a:off x="6463694" y="2350149"/>
            <a:ext cx="1238" cy="40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5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fill="hold"/>
                                        <p:tgtEl>
                                          <p:spTgt spid="36"/>
                                        </p:tgtEl>
                                        <p:attrNameLst>
                                          <p:attrName>ppt_x</p:attrName>
                                        </p:attrNameLst>
                                      </p:cBhvr>
                                      <p:tavLst>
                                        <p:tav tm="0">
                                          <p:val>
                                            <p:strVal val="#ppt_x"/>
                                          </p:val>
                                        </p:tav>
                                        <p:tav tm="100000">
                                          <p:val>
                                            <p:strVal val="#ppt_x"/>
                                          </p:val>
                                        </p:tav>
                                      </p:tavLst>
                                    </p:anim>
                                    <p:anim calcmode="lin" valueType="num">
                                      <p:cBhvr additive="base">
                                        <p:cTn id="78" dur="500" fill="hold"/>
                                        <p:tgtEl>
                                          <p:spTgt spid="3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500" fill="hold"/>
                                        <p:tgtEl>
                                          <p:spTgt spid="39"/>
                                        </p:tgtEl>
                                        <p:attrNameLst>
                                          <p:attrName>ppt_x</p:attrName>
                                        </p:attrNameLst>
                                      </p:cBhvr>
                                      <p:tavLst>
                                        <p:tav tm="0">
                                          <p:val>
                                            <p:strVal val="#ppt_x"/>
                                          </p:val>
                                        </p:tav>
                                        <p:tav tm="100000">
                                          <p:val>
                                            <p:strVal val="#ppt_x"/>
                                          </p:val>
                                        </p:tav>
                                      </p:tavLst>
                                    </p:anim>
                                    <p:anim calcmode="lin" valueType="num">
                                      <p:cBhvr additive="base">
                                        <p:cTn id="82" dur="500" fill="hold"/>
                                        <p:tgtEl>
                                          <p:spTgt spid="3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fill="hold"/>
                                        <p:tgtEl>
                                          <p:spTgt spid="42"/>
                                        </p:tgtEl>
                                        <p:attrNameLst>
                                          <p:attrName>ppt_x</p:attrName>
                                        </p:attrNameLst>
                                      </p:cBhvr>
                                      <p:tavLst>
                                        <p:tav tm="0">
                                          <p:val>
                                            <p:strVal val="#ppt_x"/>
                                          </p:val>
                                        </p:tav>
                                        <p:tav tm="100000">
                                          <p:val>
                                            <p:strVal val="#ppt_x"/>
                                          </p:val>
                                        </p:tav>
                                      </p:tavLst>
                                    </p:anim>
                                    <p:anim calcmode="lin" valueType="num">
                                      <p:cBhvr additive="base">
                                        <p:cTn id="86" dur="500" fill="hold"/>
                                        <p:tgtEl>
                                          <p:spTgt spid="4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fill="hold"/>
                                        <p:tgtEl>
                                          <p:spTgt spid="44"/>
                                        </p:tgtEl>
                                        <p:attrNameLst>
                                          <p:attrName>ppt_x</p:attrName>
                                        </p:attrNameLst>
                                      </p:cBhvr>
                                      <p:tavLst>
                                        <p:tav tm="0">
                                          <p:val>
                                            <p:strVal val="#ppt_x"/>
                                          </p:val>
                                        </p:tav>
                                        <p:tav tm="100000">
                                          <p:val>
                                            <p:strVal val="#ppt_x"/>
                                          </p:val>
                                        </p:tav>
                                      </p:tavLst>
                                    </p:anim>
                                    <p:anim calcmode="lin" valueType="num">
                                      <p:cBhvr additive="base">
                                        <p:cTn id="90" dur="500" fill="hold"/>
                                        <p:tgtEl>
                                          <p:spTgt spid="44"/>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additive="base">
                                        <p:cTn id="93" dur="500" fill="hold"/>
                                        <p:tgtEl>
                                          <p:spTgt spid="48"/>
                                        </p:tgtEl>
                                        <p:attrNameLst>
                                          <p:attrName>ppt_x</p:attrName>
                                        </p:attrNameLst>
                                      </p:cBhvr>
                                      <p:tavLst>
                                        <p:tav tm="0">
                                          <p:val>
                                            <p:strVal val="#ppt_x"/>
                                          </p:val>
                                        </p:tav>
                                        <p:tav tm="100000">
                                          <p:val>
                                            <p:strVal val="#ppt_x"/>
                                          </p:val>
                                        </p:tav>
                                      </p:tavLst>
                                    </p:anim>
                                    <p:anim calcmode="lin" valueType="num">
                                      <p:cBhvr additive="base">
                                        <p:cTn id="94" dur="500" fill="hold"/>
                                        <p:tgtEl>
                                          <p:spTgt spid="4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additive="base">
                                        <p:cTn id="97" dur="500" fill="hold"/>
                                        <p:tgtEl>
                                          <p:spTgt spid="51"/>
                                        </p:tgtEl>
                                        <p:attrNameLst>
                                          <p:attrName>ppt_x</p:attrName>
                                        </p:attrNameLst>
                                      </p:cBhvr>
                                      <p:tavLst>
                                        <p:tav tm="0">
                                          <p:val>
                                            <p:strVal val="#ppt_x"/>
                                          </p:val>
                                        </p:tav>
                                        <p:tav tm="100000">
                                          <p:val>
                                            <p:strVal val="#ppt_x"/>
                                          </p:val>
                                        </p:tav>
                                      </p:tavLst>
                                    </p:anim>
                                    <p:anim calcmode="lin" valueType="num">
                                      <p:cBhvr additive="base">
                                        <p:cTn id="98" dur="500" fill="hold"/>
                                        <p:tgtEl>
                                          <p:spTgt spid="51"/>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ppt_x"/>
                                          </p:val>
                                        </p:tav>
                                        <p:tav tm="100000">
                                          <p:val>
                                            <p:strVal val="#ppt_x"/>
                                          </p:val>
                                        </p:tav>
                                      </p:tavLst>
                                    </p:anim>
                                    <p:anim calcmode="lin" valueType="num">
                                      <p:cBhvr additive="base">
                                        <p:cTn id="102" dur="500" fill="hold"/>
                                        <p:tgtEl>
                                          <p:spTgt spid="5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additive="base">
                                        <p:cTn id="113" dur="500" fill="hold"/>
                                        <p:tgtEl>
                                          <p:spTgt spid="30"/>
                                        </p:tgtEl>
                                        <p:attrNameLst>
                                          <p:attrName>ppt_x</p:attrName>
                                        </p:attrNameLst>
                                      </p:cBhvr>
                                      <p:tavLst>
                                        <p:tav tm="0">
                                          <p:val>
                                            <p:strVal val="#ppt_x"/>
                                          </p:val>
                                        </p:tav>
                                        <p:tav tm="100000">
                                          <p:val>
                                            <p:strVal val="#ppt_x"/>
                                          </p:val>
                                        </p:tav>
                                      </p:tavLst>
                                    </p:anim>
                                    <p:anim calcmode="lin" valueType="num">
                                      <p:cBhvr additive="base">
                                        <p:cTn id="1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7" grpId="0"/>
      <p:bldP spid="21" grpId="0"/>
      <p:bldP spid="22" grpId="0"/>
      <p:bldP spid="23" grpId="0"/>
      <p:bldP spid="24" grpId="0" animBg="1"/>
      <p:bldP spid="18" grpId="0" animBg="1"/>
      <p:bldP spid="26" grpId="0" animBg="1"/>
      <p:bldP spid="27" grpId="0" animBg="1"/>
      <p:bldP spid="28" grpId="0" animBg="1"/>
      <p:bldP spid="36" grpId="0" animBg="1"/>
      <p:bldP spid="42" grpId="0" animBg="1"/>
      <p:bldP spid="4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应用设计</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数据库和业务的并发事务控制</a:t>
            </a: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rPr>
              <a:t>秒杀系统上下游链路交互</a:t>
            </a: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异常情况的处理</a:t>
            </a:r>
          </a:p>
        </p:txBody>
      </p:sp>
    </p:spTree>
    <p:extLst>
      <p:ext uri="{BB962C8B-B14F-4D97-AF65-F5344CB8AC3E}">
        <p14:creationId xmlns:p14="http://schemas.microsoft.com/office/powerpoint/2010/main" val="5115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59" name="矩形 258">
            <a:extLst>
              <a:ext uri="{FF2B5EF4-FFF2-40B4-BE49-F238E27FC236}">
                <a16:creationId xmlns:a16="http://schemas.microsoft.com/office/drawing/2014/main" id="{74E14D6E-0C45-8F4B-957B-8180D9F49908}"/>
              </a:ext>
            </a:extLst>
          </p:cNvPr>
          <p:cNvSpPr/>
          <p:nvPr/>
        </p:nvSpPr>
        <p:spPr>
          <a:xfrm>
            <a:off x="1198179" y="1182104"/>
            <a:ext cx="1019503" cy="31565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用户</a:t>
            </a:r>
          </a:p>
        </p:txBody>
      </p:sp>
      <p:sp>
        <p:nvSpPr>
          <p:cNvPr id="260" name="矩形 259">
            <a:extLst>
              <a:ext uri="{FF2B5EF4-FFF2-40B4-BE49-F238E27FC236}">
                <a16:creationId xmlns:a16="http://schemas.microsoft.com/office/drawing/2014/main" id="{2E27BE26-B412-B440-9DB0-712DAE03357C}"/>
              </a:ext>
            </a:extLst>
          </p:cNvPr>
          <p:cNvSpPr/>
          <p:nvPr/>
        </p:nvSpPr>
        <p:spPr>
          <a:xfrm>
            <a:off x="3079364" y="1174862"/>
            <a:ext cx="1019503" cy="32289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秒杀应用</a:t>
            </a:r>
          </a:p>
        </p:txBody>
      </p:sp>
      <p:sp>
        <p:nvSpPr>
          <p:cNvPr id="261" name="矩形 260">
            <a:extLst>
              <a:ext uri="{FF2B5EF4-FFF2-40B4-BE49-F238E27FC236}">
                <a16:creationId xmlns:a16="http://schemas.microsoft.com/office/drawing/2014/main" id="{01C295B1-B165-2842-9B77-6670FA38C907}"/>
              </a:ext>
            </a:extLst>
          </p:cNvPr>
          <p:cNvSpPr/>
          <p:nvPr/>
        </p:nvSpPr>
        <p:spPr>
          <a:xfrm>
            <a:off x="4967030" y="1178105"/>
            <a:ext cx="1019503" cy="31235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库存</a:t>
            </a:r>
          </a:p>
        </p:txBody>
      </p:sp>
      <p:sp>
        <p:nvSpPr>
          <p:cNvPr id="262" name="矩形 261">
            <a:extLst>
              <a:ext uri="{FF2B5EF4-FFF2-40B4-BE49-F238E27FC236}">
                <a16:creationId xmlns:a16="http://schemas.microsoft.com/office/drawing/2014/main" id="{C14CCE2D-5D78-BB4B-BA5D-6FF1D4BFCF06}"/>
              </a:ext>
            </a:extLst>
          </p:cNvPr>
          <p:cNvSpPr/>
          <p:nvPr/>
        </p:nvSpPr>
        <p:spPr>
          <a:xfrm>
            <a:off x="6841734" y="1179634"/>
            <a:ext cx="1019503" cy="3146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下单应用</a:t>
            </a:r>
          </a:p>
        </p:txBody>
      </p:sp>
      <p:cxnSp>
        <p:nvCxnSpPr>
          <p:cNvPr id="263" name="直线连接符 262">
            <a:extLst>
              <a:ext uri="{FF2B5EF4-FFF2-40B4-BE49-F238E27FC236}">
                <a16:creationId xmlns:a16="http://schemas.microsoft.com/office/drawing/2014/main" id="{87E72688-DDC1-234F-8072-69AB3AF5F349}"/>
              </a:ext>
            </a:extLst>
          </p:cNvPr>
          <p:cNvCxnSpPr>
            <a:cxnSpLocks/>
            <a:stCxn id="259" idx="2"/>
          </p:cNvCxnSpPr>
          <p:nvPr/>
        </p:nvCxnSpPr>
        <p:spPr>
          <a:xfrm flipH="1">
            <a:off x="1674514" y="1497756"/>
            <a:ext cx="33417" cy="341621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直线连接符 263">
            <a:extLst>
              <a:ext uri="{FF2B5EF4-FFF2-40B4-BE49-F238E27FC236}">
                <a16:creationId xmlns:a16="http://schemas.microsoft.com/office/drawing/2014/main" id="{3ABA12B4-567E-4D47-AEE5-C33884F2B6AA}"/>
              </a:ext>
            </a:extLst>
          </p:cNvPr>
          <p:cNvCxnSpPr>
            <a:cxnSpLocks/>
          </p:cNvCxnSpPr>
          <p:nvPr/>
        </p:nvCxnSpPr>
        <p:spPr>
          <a:xfrm>
            <a:off x="3558901" y="1502929"/>
            <a:ext cx="9761" cy="3411042"/>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直线连接符 264">
            <a:extLst>
              <a:ext uri="{FF2B5EF4-FFF2-40B4-BE49-F238E27FC236}">
                <a16:creationId xmlns:a16="http://schemas.microsoft.com/office/drawing/2014/main" id="{8E67AF64-10DA-AE4E-918E-F3F801AECFDD}"/>
              </a:ext>
            </a:extLst>
          </p:cNvPr>
          <p:cNvCxnSpPr>
            <a:cxnSpLocks/>
          </p:cNvCxnSpPr>
          <p:nvPr/>
        </p:nvCxnSpPr>
        <p:spPr>
          <a:xfrm>
            <a:off x="5468987" y="1508180"/>
            <a:ext cx="0" cy="340579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直线连接符 265">
            <a:extLst>
              <a:ext uri="{FF2B5EF4-FFF2-40B4-BE49-F238E27FC236}">
                <a16:creationId xmlns:a16="http://schemas.microsoft.com/office/drawing/2014/main" id="{63547DDA-B6CF-3F4E-B8A9-D19DBB0B8B44}"/>
              </a:ext>
            </a:extLst>
          </p:cNvPr>
          <p:cNvCxnSpPr>
            <a:cxnSpLocks/>
          </p:cNvCxnSpPr>
          <p:nvPr/>
        </p:nvCxnSpPr>
        <p:spPr>
          <a:xfrm>
            <a:off x="7354113" y="1508180"/>
            <a:ext cx="13539" cy="328385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7" name="矩形 266">
            <a:extLst>
              <a:ext uri="{FF2B5EF4-FFF2-40B4-BE49-F238E27FC236}">
                <a16:creationId xmlns:a16="http://schemas.microsoft.com/office/drawing/2014/main" id="{47465AC2-8792-4944-89C9-E509A4948196}"/>
              </a:ext>
            </a:extLst>
          </p:cNvPr>
          <p:cNvSpPr/>
          <p:nvPr/>
        </p:nvSpPr>
        <p:spPr>
          <a:xfrm flipH="1">
            <a:off x="1641860" y="1739344"/>
            <a:ext cx="133457" cy="3612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矩形 267">
            <a:extLst>
              <a:ext uri="{FF2B5EF4-FFF2-40B4-BE49-F238E27FC236}">
                <a16:creationId xmlns:a16="http://schemas.microsoft.com/office/drawing/2014/main" id="{CC90BB8E-1258-934C-82A4-7EE19B02FCE0}"/>
              </a:ext>
            </a:extLst>
          </p:cNvPr>
          <p:cNvSpPr/>
          <p:nvPr/>
        </p:nvSpPr>
        <p:spPr>
          <a:xfrm flipH="1">
            <a:off x="3492454" y="1821268"/>
            <a:ext cx="148276" cy="297076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9" name="直线箭头连接符 268">
            <a:extLst>
              <a:ext uri="{FF2B5EF4-FFF2-40B4-BE49-F238E27FC236}">
                <a16:creationId xmlns:a16="http://schemas.microsoft.com/office/drawing/2014/main" id="{A20EF014-DCD6-E544-BC49-53A12428899A}"/>
              </a:ext>
            </a:extLst>
          </p:cNvPr>
          <p:cNvCxnSpPr>
            <a:cxnSpLocks/>
          </p:cNvCxnSpPr>
          <p:nvPr/>
        </p:nvCxnSpPr>
        <p:spPr>
          <a:xfrm>
            <a:off x="1775317" y="1877907"/>
            <a:ext cx="17314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0" name="文本框 269">
            <a:extLst>
              <a:ext uri="{FF2B5EF4-FFF2-40B4-BE49-F238E27FC236}">
                <a16:creationId xmlns:a16="http://schemas.microsoft.com/office/drawing/2014/main" id="{D798324A-B801-2345-83A3-9F330DD042D3}"/>
              </a:ext>
            </a:extLst>
          </p:cNvPr>
          <p:cNvSpPr txBox="1"/>
          <p:nvPr/>
        </p:nvSpPr>
        <p:spPr>
          <a:xfrm>
            <a:off x="2247757" y="1631322"/>
            <a:ext cx="800219" cy="276999"/>
          </a:xfrm>
          <a:prstGeom prst="rect">
            <a:avLst/>
          </a:prstGeom>
          <a:noFill/>
        </p:spPr>
        <p:txBody>
          <a:bodyPr wrap="square" rtlCol="0">
            <a:spAutoFit/>
          </a:bodyPr>
          <a:lstStyle/>
          <a:p>
            <a:pPr algn="ctr"/>
            <a:r>
              <a:rPr kumimoji="1" lang="zh-CN" altLang="en-US" sz="1200" dirty="0">
                <a:latin typeface="+mn-lt"/>
              </a:rPr>
              <a:t>点击抢购</a:t>
            </a:r>
          </a:p>
        </p:txBody>
      </p:sp>
      <p:sp>
        <p:nvSpPr>
          <p:cNvPr id="271" name="矩形 270">
            <a:extLst>
              <a:ext uri="{FF2B5EF4-FFF2-40B4-BE49-F238E27FC236}">
                <a16:creationId xmlns:a16="http://schemas.microsoft.com/office/drawing/2014/main" id="{80724C33-BF5C-C54E-A606-119E9F2BB597}"/>
              </a:ext>
            </a:extLst>
          </p:cNvPr>
          <p:cNvSpPr/>
          <p:nvPr/>
        </p:nvSpPr>
        <p:spPr>
          <a:xfrm flipH="1">
            <a:off x="5392887" y="1889374"/>
            <a:ext cx="133457" cy="3612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2" name="直线箭头连接符 271">
            <a:extLst>
              <a:ext uri="{FF2B5EF4-FFF2-40B4-BE49-F238E27FC236}">
                <a16:creationId xmlns:a16="http://schemas.microsoft.com/office/drawing/2014/main" id="{2A38D22E-3A68-6F4A-BB16-6A20EE646D04}"/>
              </a:ext>
            </a:extLst>
          </p:cNvPr>
          <p:cNvCxnSpPr>
            <a:cxnSpLocks/>
          </p:cNvCxnSpPr>
          <p:nvPr/>
        </p:nvCxnSpPr>
        <p:spPr>
          <a:xfrm flipV="1">
            <a:off x="3640186" y="1923189"/>
            <a:ext cx="1738421" cy="1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65225B0C-27E2-2E47-BD9D-7AB8E180F203}"/>
              </a:ext>
            </a:extLst>
          </p:cNvPr>
          <p:cNvSpPr txBox="1"/>
          <p:nvPr/>
        </p:nvSpPr>
        <p:spPr>
          <a:xfrm>
            <a:off x="4237111" y="1663228"/>
            <a:ext cx="800219" cy="276999"/>
          </a:xfrm>
          <a:prstGeom prst="rect">
            <a:avLst/>
          </a:prstGeom>
          <a:noFill/>
        </p:spPr>
        <p:txBody>
          <a:bodyPr wrap="square" rtlCol="0">
            <a:spAutoFit/>
          </a:bodyPr>
          <a:lstStyle/>
          <a:p>
            <a:pPr algn="ctr"/>
            <a:r>
              <a:rPr kumimoji="1" lang="zh-CN" altLang="en-US" sz="1200" dirty="0">
                <a:latin typeface="+mn-lt"/>
              </a:rPr>
              <a:t>获取库存</a:t>
            </a:r>
          </a:p>
        </p:txBody>
      </p:sp>
      <p:sp>
        <p:nvSpPr>
          <p:cNvPr id="275" name="文本框 274">
            <a:extLst>
              <a:ext uri="{FF2B5EF4-FFF2-40B4-BE49-F238E27FC236}">
                <a16:creationId xmlns:a16="http://schemas.microsoft.com/office/drawing/2014/main" id="{32F3A4AD-0298-624A-A883-1E3794E53E94}"/>
              </a:ext>
            </a:extLst>
          </p:cNvPr>
          <p:cNvSpPr txBox="1"/>
          <p:nvPr/>
        </p:nvSpPr>
        <p:spPr>
          <a:xfrm>
            <a:off x="3877356" y="1958713"/>
            <a:ext cx="1395613" cy="276999"/>
          </a:xfrm>
          <a:prstGeom prst="rect">
            <a:avLst/>
          </a:prstGeom>
          <a:noFill/>
        </p:spPr>
        <p:txBody>
          <a:bodyPr wrap="square" rtlCol="0">
            <a:spAutoFit/>
          </a:bodyPr>
          <a:lstStyle/>
          <a:p>
            <a:pPr algn="ctr"/>
            <a:r>
              <a:rPr kumimoji="1" lang="zh-CN" altLang="en-US" sz="1200" dirty="0">
                <a:latin typeface="+mn-lt"/>
              </a:rPr>
              <a:t>获取库存失败</a:t>
            </a:r>
          </a:p>
        </p:txBody>
      </p:sp>
      <p:cxnSp>
        <p:nvCxnSpPr>
          <p:cNvPr id="276" name="直线连接符 275">
            <a:extLst>
              <a:ext uri="{FF2B5EF4-FFF2-40B4-BE49-F238E27FC236}">
                <a16:creationId xmlns:a16="http://schemas.microsoft.com/office/drawing/2014/main" id="{61CB9F67-103E-7F4E-BF8F-E36A345015C8}"/>
              </a:ext>
            </a:extLst>
          </p:cNvPr>
          <p:cNvCxnSpPr>
            <a:cxnSpLocks/>
          </p:cNvCxnSpPr>
          <p:nvPr/>
        </p:nvCxnSpPr>
        <p:spPr>
          <a:xfrm>
            <a:off x="3651245" y="2425408"/>
            <a:ext cx="155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线连接符 277">
            <a:extLst>
              <a:ext uri="{FF2B5EF4-FFF2-40B4-BE49-F238E27FC236}">
                <a16:creationId xmlns:a16="http://schemas.microsoft.com/office/drawing/2014/main" id="{358D804F-4744-BD43-AF0F-AFA5003ED97D}"/>
              </a:ext>
            </a:extLst>
          </p:cNvPr>
          <p:cNvCxnSpPr>
            <a:cxnSpLocks/>
          </p:cNvCxnSpPr>
          <p:nvPr/>
        </p:nvCxnSpPr>
        <p:spPr>
          <a:xfrm>
            <a:off x="3640186" y="2802438"/>
            <a:ext cx="166087"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9" name="文本框 278">
            <a:extLst>
              <a:ext uri="{FF2B5EF4-FFF2-40B4-BE49-F238E27FC236}">
                <a16:creationId xmlns:a16="http://schemas.microsoft.com/office/drawing/2014/main" id="{779BAC69-D2BD-FF43-868E-E5D4C405D3C7}"/>
              </a:ext>
            </a:extLst>
          </p:cNvPr>
          <p:cNvSpPr txBox="1"/>
          <p:nvPr/>
        </p:nvSpPr>
        <p:spPr>
          <a:xfrm>
            <a:off x="3792056" y="2495336"/>
            <a:ext cx="800219" cy="276999"/>
          </a:xfrm>
          <a:prstGeom prst="rect">
            <a:avLst/>
          </a:prstGeom>
          <a:noFill/>
        </p:spPr>
        <p:txBody>
          <a:bodyPr wrap="square" rtlCol="0">
            <a:spAutoFit/>
          </a:bodyPr>
          <a:lstStyle/>
          <a:p>
            <a:pPr algn="ctr"/>
            <a:r>
              <a:rPr kumimoji="1" lang="zh-CN" altLang="en-US" sz="1200" dirty="0">
                <a:latin typeface="+mn-lt"/>
              </a:rPr>
              <a:t>校验库存</a:t>
            </a:r>
          </a:p>
        </p:txBody>
      </p:sp>
      <p:sp>
        <p:nvSpPr>
          <p:cNvPr id="280" name="矩形 279">
            <a:extLst>
              <a:ext uri="{FF2B5EF4-FFF2-40B4-BE49-F238E27FC236}">
                <a16:creationId xmlns:a16="http://schemas.microsoft.com/office/drawing/2014/main" id="{3FFCA634-6A66-2542-BEC9-1E03311DF4B8}"/>
              </a:ext>
            </a:extLst>
          </p:cNvPr>
          <p:cNvSpPr/>
          <p:nvPr/>
        </p:nvSpPr>
        <p:spPr>
          <a:xfrm flipH="1">
            <a:off x="1641859" y="2866666"/>
            <a:ext cx="126506" cy="27273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2" name="文本框 281">
            <a:extLst>
              <a:ext uri="{FF2B5EF4-FFF2-40B4-BE49-F238E27FC236}">
                <a16:creationId xmlns:a16="http://schemas.microsoft.com/office/drawing/2014/main" id="{76323B6F-CFC5-364F-BCC1-F837DDFD736A}"/>
              </a:ext>
            </a:extLst>
          </p:cNvPr>
          <p:cNvSpPr txBox="1"/>
          <p:nvPr/>
        </p:nvSpPr>
        <p:spPr>
          <a:xfrm>
            <a:off x="1963223" y="2734712"/>
            <a:ext cx="1369286" cy="276999"/>
          </a:xfrm>
          <a:prstGeom prst="rect">
            <a:avLst/>
          </a:prstGeom>
          <a:noFill/>
        </p:spPr>
        <p:txBody>
          <a:bodyPr wrap="square" rtlCol="0">
            <a:spAutoFit/>
          </a:bodyPr>
          <a:lstStyle/>
          <a:p>
            <a:pPr algn="ctr"/>
            <a:r>
              <a:rPr kumimoji="1" lang="zh-CN" altLang="en-US" sz="1200" dirty="0">
                <a:latin typeface="+mn-lt"/>
              </a:rPr>
              <a:t>提示库存不足</a:t>
            </a:r>
          </a:p>
        </p:txBody>
      </p:sp>
      <p:cxnSp>
        <p:nvCxnSpPr>
          <p:cNvPr id="283" name="直线箭头连接符 282">
            <a:extLst>
              <a:ext uri="{FF2B5EF4-FFF2-40B4-BE49-F238E27FC236}">
                <a16:creationId xmlns:a16="http://schemas.microsoft.com/office/drawing/2014/main" id="{65FE7BC4-3CEC-9C45-8565-8D377BE043F1}"/>
              </a:ext>
            </a:extLst>
          </p:cNvPr>
          <p:cNvCxnSpPr>
            <a:cxnSpLocks/>
          </p:cNvCxnSpPr>
          <p:nvPr/>
        </p:nvCxnSpPr>
        <p:spPr>
          <a:xfrm flipV="1">
            <a:off x="3682775" y="3103660"/>
            <a:ext cx="1697992" cy="107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文本框 283">
            <a:extLst>
              <a:ext uri="{FF2B5EF4-FFF2-40B4-BE49-F238E27FC236}">
                <a16:creationId xmlns:a16="http://schemas.microsoft.com/office/drawing/2014/main" id="{ECCC57AD-28FA-564D-8C32-F5CB964CC1F5}"/>
              </a:ext>
            </a:extLst>
          </p:cNvPr>
          <p:cNvSpPr txBox="1"/>
          <p:nvPr/>
        </p:nvSpPr>
        <p:spPr>
          <a:xfrm>
            <a:off x="3627720" y="2856983"/>
            <a:ext cx="1830950" cy="276999"/>
          </a:xfrm>
          <a:prstGeom prst="rect">
            <a:avLst/>
          </a:prstGeom>
          <a:noFill/>
        </p:spPr>
        <p:txBody>
          <a:bodyPr wrap="square" rtlCol="0">
            <a:spAutoFit/>
          </a:bodyPr>
          <a:lstStyle/>
          <a:p>
            <a:pPr algn="ctr"/>
            <a:r>
              <a:rPr kumimoji="1" lang="zh-CN" altLang="en-US" sz="1200" dirty="0">
                <a:latin typeface="+mn-lt"/>
              </a:rPr>
              <a:t>扣减库存</a:t>
            </a:r>
          </a:p>
        </p:txBody>
      </p:sp>
      <p:sp>
        <p:nvSpPr>
          <p:cNvPr id="285" name="矩形 284">
            <a:extLst>
              <a:ext uri="{FF2B5EF4-FFF2-40B4-BE49-F238E27FC236}">
                <a16:creationId xmlns:a16="http://schemas.microsoft.com/office/drawing/2014/main" id="{D3034435-FE6C-B64B-9BC2-7E559D709DB7}"/>
              </a:ext>
            </a:extLst>
          </p:cNvPr>
          <p:cNvSpPr/>
          <p:nvPr/>
        </p:nvSpPr>
        <p:spPr>
          <a:xfrm flipH="1">
            <a:off x="5411353" y="3023464"/>
            <a:ext cx="150848" cy="35537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6" name="文本框 285">
            <a:extLst>
              <a:ext uri="{FF2B5EF4-FFF2-40B4-BE49-F238E27FC236}">
                <a16:creationId xmlns:a16="http://schemas.microsoft.com/office/drawing/2014/main" id="{E453B296-912C-AE43-BFC9-CAA5FD9ED0F5}"/>
              </a:ext>
            </a:extLst>
          </p:cNvPr>
          <p:cNvSpPr txBox="1"/>
          <p:nvPr/>
        </p:nvSpPr>
        <p:spPr>
          <a:xfrm>
            <a:off x="5011512" y="3373379"/>
            <a:ext cx="880369" cy="276999"/>
          </a:xfrm>
          <a:prstGeom prst="rect">
            <a:avLst/>
          </a:prstGeom>
          <a:noFill/>
        </p:spPr>
        <p:txBody>
          <a:bodyPr wrap="square" rtlCol="0">
            <a:spAutoFit/>
          </a:bodyPr>
          <a:lstStyle/>
          <a:p>
            <a:pPr algn="ctr"/>
            <a:r>
              <a:rPr kumimoji="1" lang="zh-CN" altLang="en-US" sz="1200" dirty="0">
                <a:latin typeface="+mn-lt"/>
              </a:rPr>
              <a:t> 下单</a:t>
            </a:r>
          </a:p>
        </p:txBody>
      </p:sp>
      <p:cxnSp>
        <p:nvCxnSpPr>
          <p:cNvPr id="287" name="直线箭头连接符 286">
            <a:extLst>
              <a:ext uri="{FF2B5EF4-FFF2-40B4-BE49-F238E27FC236}">
                <a16:creationId xmlns:a16="http://schemas.microsoft.com/office/drawing/2014/main" id="{524EED3F-0BD5-8040-890A-B815BDB69EAC}"/>
              </a:ext>
            </a:extLst>
          </p:cNvPr>
          <p:cNvCxnSpPr>
            <a:cxnSpLocks/>
          </p:cNvCxnSpPr>
          <p:nvPr/>
        </p:nvCxnSpPr>
        <p:spPr>
          <a:xfrm>
            <a:off x="3662541" y="3605298"/>
            <a:ext cx="36204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1D8BC669-F7EF-FE4C-B559-F8AF1BCDBB88}"/>
              </a:ext>
            </a:extLst>
          </p:cNvPr>
          <p:cNvCxnSpPr>
            <a:cxnSpLocks/>
          </p:cNvCxnSpPr>
          <p:nvPr/>
        </p:nvCxnSpPr>
        <p:spPr>
          <a:xfrm flipH="1" flipV="1">
            <a:off x="3649167" y="3883802"/>
            <a:ext cx="3613381" cy="28192"/>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a:extLst>
              <a:ext uri="{FF2B5EF4-FFF2-40B4-BE49-F238E27FC236}">
                <a16:creationId xmlns:a16="http://schemas.microsoft.com/office/drawing/2014/main" id="{3F99BA9A-C524-B84E-B3FD-BC9A3124B2C5}"/>
              </a:ext>
            </a:extLst>
          </p:cNvPr>
          <p:cNvCxnSpPr>
            <a:cxnSpLocks/>
          </p:cNvCxnSpPr>
          <p:nvPr/>
        </p:nvCxnSpPr>
        <p:spPr>
          <a:xfrm flipH="1">
            <a:off x="3640187" y="3337586"/>
            <a:ext cx="1730071" cy="0"/>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1" name="矩形 290">
            <a:extLst>
              <a:ext uri="{FF2B5EF4-FFF2-40B4-BE49-F238E27FC236}">
                <a16:creationId xmlns:a16="http://schemas.microsoft.com/office/drawing/2014/main" id="{510912D0-07E8-BD4F-93B3-02A17B954CFD}"/>
              </a:ext>
            </a:extLst>
          </p:cNvPr>
          <p:cNvSpPr/>
          <p:nvPr/>
        </p:nvSpPr>
        <p:spPr>
          <a:xfrm flipH="1">
            <a:off x="1634908" y="3339058"/>
            <a:ext cx="123758" cy="22933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文本框 292">
            <a:extLst>
              <a:ext uri="{FF2B5EF4-FFF2-40B4-BE49-F238E27FC236}">
                <a16:creationId xmlns:a16="http://schemas.microsoft.com/office/drawing/2014/main" id="{EB64F2F9-2F9E-3B44-80A7-3563AFBC5494}"/>
              </a:ext>
            </a:extLst>
          </p:cNvPr>
          <p:cNvSpPr txBox="1"/>
          <p:nvPr/>
        </p:nvSpPr>
        <p:spPr>
          <a:xfrm>
            <a:off x="1720044" y="3186030"/>
            <a:ext cx="1845377" cy="276999"/>
          </a:xfrm>
          <a:prstGeom prst="rect">
            <a:avLst/>
          </a:prstGeom>
          <a:noFill/>
        </p:spPr>
        <p:txBody>
          <a:bodyPr wrap="square" rtlCol="0">
            <a:spAutoFit/>
          </a:bodyPr>
          <a:lstStyle/>
          <a:p>
            <a:pPr algn="ctr"/>
            <a:r>
              <a:rPr kumimoji="1" lang="zh-CN" altLang="en-US" sz="1200" dirty="0">
                <a:latin typeface="+mn-lt"/>
              </a:rPr>
              <a:t>提示扣减库存失败</a:t>
            </a:r>
          </a:p>
        </p:txBody>
      </p:sp>
      <p:sp>
        <p:nvSpPr>
          <p:cNvPr id="296" name="文本框 295">
            <a:extLst>
              <a:ext uri="{FF2B5EF4-FFF2-40B4-BE49-F238E27FC236}">
                <a16:creationId xmlns:a16="http://schemas.microsoft.com/office/drawing/2014/main" id="{042D63BA-678D-1544-BD0C-41D89BEE7231}"/>
              </a:ext>
            </a:extLst>
          </p:cNvPr>
          <p:cNvSpPr txBox="1"/>
          <p:nvPr/>
        </p:nvSpPr>
        <p:spPr>
          <a:xfrm>
            <a:off x="3997078" y="3088369"/>
            <a:ext cx="1195634" cy="276999"/>
          </a:xfrm>
          <a:prstGeom prst="rect">
            <a:avLst/>
          </a:prstGeom>
          <a:noFill/>
        </p:spPr>
        <p:txBody>
          <a:bodyPr wrap="square" rtlCol="0">
            <a:spAutoFit/>
          </a:bodyPr>
          <a:lstStyle/>
          <a:p>
            <a:pPr algn="ctr"/>
            <a:r>
              <a:rPr kumimoji="1" lang="zh-CN" altLang="en-US" sz="1200" dirty="0">
                <a:latin typeface="+mn-lt"/>
              </a:rPr>
              <a:t>扣减库存失败 </a:t>
            </a:r>
          </a:p>
        </p:txBody>
      </p:sp>
      <p:sp>
        <p:nvSpPr>
          <p:cNvPr id="299" name="矩形 298">
            <a:extLst>
              <a:ext uri="{FF2B5EF4-FFF2-40B4-BE49-F238E27FC236}">
                <a16:creationId xmlns:a16="http://schemas.microsoft.com/office/drawing/2014/main" id="{AE011427-1410-AD47-AF94-3A040335C2F6}"/>
              </a:ext>
            </a:extLst>
          </p:cNvPr>
          <p:cNvSpPr/>
          <p:nvPr/>
        </p:nvSpPr>
        <p:spPr>
          <a:xfrm flipH="1">
            <a:off x="7283030" y="3534940"/>
            <a:ext cx="163443" cy="77449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文本框 305">
            <a:extLst>
              <a:ext uri="{FF2B5EF4-FFF2-40B4-BE49-F238E27FC236}">
                <a16:creationId xmlns:a16="http://schemas.microsoft.com/office/drawing/2014/main" id="{1FFE010B-4429-A64C-A729-A749250B0116}"/>
              </a:ext>
            </a:extLst>
          </p:cNvPr>
          <p:cNvSpPr txBox="1"/>
          <p:nvPr/>
        </p:nvSpPr>
        <p:spPr>
          <a:xfrm>
            <a:off x="4882709" y="3651826"/>
            <a:ext cx="1188146" cy="276999"/>
          </a:xfrm>
          <a:prstGeom prst="rect">
            <a:avLst/>
          </a:prstGeom>
          <a:noFill/>
        </p:spPr>
        <p:txBody>
          <a:bodyPr wrap="square" rtlCol="0">
            <a:spAutoFit/>
          </a:bodyPr>
          <a:lstStyle/>
          <a:p>
            <a:pPr algn="ctr"/>
            <a:r>
              <a:rPr kumimoji="1" lang="zh-CN" altLang="en-US" sz="1200" dirty="0">
                <a:latin typeface="+mn-lt"/>
              </a:rPr>
              <a:t>下单成功</a:t>
            </a:r>
          </a:p>
        </p:txBody>
      </p:sp>
      <p:cxnSp>
        <p:nvCxnSpPr>
          <p:cNvPr id="307" name="直线箭头连接符 306">
            <a:extLst>
              <a:ext uri="{FF2B5EF4-FFF2-40B4-BE49-F238E27FC236}">
                <a16:creationId xmlns:a16="http://schemas.microsoft.com/office/drawing/2014/main" id="{E4DC2AD4-19C8-BE4D-9268-18F5A380BEEF}"/>
              </a:ext>
            </a:extLst>
          </p:cNvPr>
          <p:cNvCxnSpPr>
            <a:cxnSpLocks/>
          </p:cNvCxnSpPr>
          <p:nvPr/>
        </p:nvCxnSpPr>
        <p:spPr>
          <a:xfrm flipH="1" flipV="1">
            <a:off x="3655660" y="4193053"/>
            <a:ext cx="3592074" cy="22353"/>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8" name="文本框 307">
            <a:extLst>
              <a:ext uri="{FF2B5EF4-FFF2-40B4-BE49-F238E27FC236}">
                <a16:creationId xmlns:a16="http://schemas.microsoft.com/office/drawing/2014/main" id="{2B5F5D87-6346-A74F-966C-10362FAA9E10}"/>
              </a:ext>
            </a:extLst>
          </p:cNvPr>
          <p:cNvSpPr txBox="1"/>
          <p:nvPr/>
        </p:nvSpPr>
        <p:spPr>
          <a:xfrm>
            <a:off x="4887942" y="3940929"/>
            <a:ext cx="1172728" cy="276999"/>
          </a:xfrm>
          <a:prstGeom prst="rect">
            <a:avLst/>
          </a:prstGeom>
          <a:noFill/>
        </p:spPr>
        <p:txBody>
          <a:bodyPr wrap="square" rtlCol="0">
            <a:spAutoFit/>
          </a:bodyPr>
          <a:lstStyle/>
          <a:p>
            <a:pPr algn="ctr"/>
            <a:r>
              <a:rPr kumimoji="1" lang="zh-CN" altLang="en-US" sz="1200" dirty="0">
                <a:latin typeface="+mn-lt"/>
              </a:rPr>
              <a:t>下单失败</a:t>
            </a:r>
          </a:p>
        </p:txBody>
      </p:sp>
      <p:sp>
        <p:nvSpPr>
          <p:cNvPr id="309" name="矩形 308">
            <a:extLst>
              <a:ext uri="{FF2B5EF4-FFF2-40B4-BE49-F238E27FC236}">
                <a16:creationId xmlns:a16="http://schemas.microsoft.com/office/drawing/2014/main" id="{082583BC-394C-E44C-9B5F-331F3862CDE4}"/>
              </a:ext>
            </a:extLst>
          </p:cNvPr>
          <p:cNvSpPr/>
          <p:nvPr/>
        </p:nvSpPr>
        <p:spPr>
          <a:xfrm flipH="1">
            <a:off x="1616264" y="4141396"/>
            <a:ext cx="129701" cy="65063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10" name="直线箭头连接符 309">
            <a:extLst>
              <a:ext uri="{FF2B5EF4-FFF2-40B4-BE49-F238E27FC236}">
                <a16:creationId xmlns:a16="http://schemas.microsoft.com/office/drawing/2014/main" id="{0DA3C20A-B7D3-A747-8330-17BF364C157A}"/>
              </a:ext>
            </a:extLst>
          </p:cNvPr>
          <p:cNvCxnSpPr>
            <a:cxnSpLocks/>
          </p:cNvCxnSpPr>
          <p:nvPr/>
        </p:nvCxnSpPr>
        <p:spPr>
          <a:xfrm flipH="1" flipV="1">
            <a:off x="1753083" y="4336370"/>
            <a:ext cx="1729441" cy="10510"/>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1" name="文本框 310">
            <a:extLst>
              <a:ext uri="{FF2B5EF4-FFF2-40B4-BE49-F238E27FC236}">
                <a16:creationId xmlns:a16="http://schemas.microsoft.com/office/drawing/2014/main" id="{6D543CB1-AC20-154D-B889-F1F26600FFE5}"/>
              </a:ext>
            </a:extLst>
          </p:cNvPr>
          <p:cNvSpPr txBox="1"/>
          <p:nvPr/>
        </p:nvSpPr>
        <p:spPr>
          <a:xfrm>
            <a:off x="1915531" y="4072307"/>
            <a:ext cx="1495922" cy="276999"/>
          </a:xfrm>
          <a:prstGeom prst="rect">
            <a:avLst/>
          </a:prstGeom>
          <a:noFill/>
        </p:spPr>
        <p:txBody>
          <a:bodyPr wrap="square" rtlCol="0">
            <a:spAutoFit/>
          </a:bodyPr>
          <a:lstStyle/>
          <a:p>
            <a:pPr algn="ctr"/>
            <a:r>
              <a:rPr kumimoji="1" lang="zh-CN" altLang="en-US" sz="1200" dirty="0">
                <a:latin typeface="+mn-lt"/>
              </a:rPr>
              <a:t>提示下单成功</a:t>
            </a:r>
          </a:p>
        </p:txBody>
      </p:sp>
      <p:cxnSp>
        <p:nvCxnSpPr>
          <p:cNvPr id="312" name="直线箭头连接符 311">
            <a:extLst>
              <a:ext uri="{FF2B5EF4-FFF2-40B4-BE49-F238E27FC236}">
                <a16:creationId xmlns:a16="http://schemas.microsoft.com/office/drawing/2014/main" id="{757BE180-9969-0041-8B1C-9EFDE6B5357C}"/>
              </a:ext>
            </a:extLst>
          </p:cNvPr>
          <p:cNvCxnSpPr>
            <a:cxnSpLocks/>
          </p:cNvCxnSpPr>
          <p:nvPr/>
        </p:nvCxnSpPr>
        <p:spPr>
          <a:xfrm flipH="1" flipV="1">
            <a:off x="1747946" y="4656140"/>
            <a:ext cx="1729441" cy="10510"/>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3" name="文本框 312">
            <a:extLst>
              <a:ext uri="{FF2B5EF4-FFF2-40B4-BE49-F238E27FC236}">
                <a16:creationId xmlns:a16="http://schemas.microsoft.com/office/drawing/2014/main" id="{FFCD8250-8D33-2343-86E8-388D75C1BBC5}"/>
              </a:ext>
            </a:extLst>
          </p:cNvPr>
          <p:cNvSpPr txBox="1"/>
          <p:nvPr/>
        </p:nvSpPr>
        <p:spPr>
          <a:xfrm>
            <a:off x="1910394" y="4392077"/>
            <a:ext cx="1495922" cy="276999"/>
          </a:xfrm>
          <a:prstGeom prst="rect">
            <a:avLst/>
          </a:prstGeom>
          <a:noFill/>
        </p:spPr>
        <p:txBody>
          <a:bodyPr wrap="square" rtlCol="0">
            <a:spAutoFit/>
          </a:bodyPr>
          <a:lstStyle/>
          <a:p>
            <a:pPr algn="ctr"/>
            <a:r>
              <a:rPr kumimoji="1" lang="zh-CN" altLang="en-US" sz="1200" dirty="0">
                <a:latin typeface="+mn-lt"/>
              </a:rPr>
              <a:t>提示下单失败</a:t>
            </a:r>
          </a:p>
        </p:txBody>
      </p:sp>
      <p:cxnSp>
        <p:nvCxnSpPr>
          <p:cNvPr id="50" name="直线连接符 49">
            <a:extLst>
              <a:ext uri="{FF2B5EF4-FFF2-40B4-BE49-F238E27FC236}">
                <a16:creationId xmlns:a16="http://schemas.microsoft.com/office/drawing/2014/main" id="{0F0BBB99-6721-5F4F-827E-61868CB00D94}"/>
              </a:ext>
            </a:extLst>
          </p:cNvPr>
          <p:cNvCxnSpPr/>
          <p:nvPr/>
        </p:nvCxnSpPr>
        <p:spPr>
          <a:xfrm>
            <a:off x="3806273" y="2425408"/>
            <a:ext cx="0" cy="382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直线箭头连接符 313">
            <a:extLst>
              <a:ext uri="{FF2B5EF4-FFF2-40B4-BE49-F238E27FC236}">
                <a16:creationId xmlns:a16="http://schemas.microsoft.com/office/drawing/2014/main" id="{0BDB0C18-C5A3-964D-9C31-D67D5DF963D0}"/>
              </a:ext>
            </a:extLst>
          </p:cNvPr>
          <p:cNvCxnSpPr>
            <a:cxnSpLocks/>
          </p:cNvCxnSpPr>
          <p:nvPr/>
        </p:nvCxnSpPr>
        <p:spPr>
          <a:xfrm flipH="1" flipV="1">
            <a:off x="1772456" y="2988214"/>
            <a:ext cx="1703281" cy="9318"/>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5" name="直线箭头连接符 314">
            <a:extLst>
              <a:ext uri="{FF2B5EF4-FFF2-40B4-BE49-F238E27FC236}">
                <a16:creationId xmlns:a16="http://schemas.microsoft.com/office/drawing/2014/main" id="{A0D997E5-5C5F-854F-BA0A-B9BD46249E49}"/>
              </a:ext>
            </a:extLst>
          </p:cNvPr>
          <p:cNvCxnSpPr>
            <a:cxnSpLocks/>
          </p:cNvCxnSpPr>
          <p:nvPr/>
        </p:nvCxnSpPr>
        <p:spPr>
          <a:xfrm flipH="1" flipV="1">
            <a:off x="1758588" y="3444563"/>
            <a:ext cx="1703281" cy="9318"/>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6" name="直线箭头连接符 315">
            <a:extLst>
              <a:ext uri="{FF2B5EF4-FFF2-40B4-BE49-F238E27FC236}">
                <a16:creationId xmlns:a16="http://schemas.microsoft.com/office/drawing/2014/main" id="{62C76419-B795-4444-AA08-DD78A924EAA4}"/>
              </a:ext>
            </a:extLst>
          </p:cNvPr>
          <p:cNvCxnSpPr>
            <a:cxnSpLocks/>
          </p:cNvCxnSpPr>
          <p:nvPr/>
        </p:nvCxnSpPr>
        <p:spPr>
          <a:xfrm flipH="1">
            <a:off x="3640186" y="2208540"/>
            <a:ext cx="1730071" cy="0"/>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7" name="文本框 316">
            <a:extLst>
              <a:ext uri="{FF2B5EF4-FFF2-40B4-BE49-F238E27FC236}">
                <a16:creationId xmlns:a16="http://schemas.microsoft.com/office/drawing/2014/main" id="{E5BED0D3-C379-EA45-965C-B4AF8021AF48}"/>
              </a:ext>
            </a:extLst>
          </p:cNvPr>
          <p:cNvSpPr txBox="1"/>
          <p:nvPr/>
        </p:nvSpPr>
        <p:spPr>
          <a:xfrm>
            <a:off x="1970782" y="2087229"/>
            <a:ext cx="1369286" cy="276999"/>
          </a:xfrm>
          <a:prstGeom prst="rect">
            <a:avLst/>
          </a:prstGeom>
          <a:noFill/>
        </p:spPr>
        <p:txBody>
          <a:bodyPr wrap="square" rtlCol="0">
            <a:spAutoFit/>
          </a:bodyPr>
          <a:lstStyle/>
          <a:p>
            <a:pPr algn="ctr"/>
            <a:r>
              <a:rPr kumimoji="1" lang="zh-CN" altLang="en-US" sz="1200" dirty="0">
                <a:latin typeface="+mn-lt"/>
              </a:rPr>
              <a:t>获取库存失败</a:t>
            </a:r>
          </a:p>
        </p:txBody>
      </p:sp>
      <p:cxnSp>
        <p:nvCxnSpPr>
          <p:cNvPr id="318" name="直线箭头连接符 317">
            <a:extLst>
              <a:ext uri="{FF2B5EF4-FFF2-40B4-BE49-F238E27FC236}">
                <a16:creationId xmlns:a16="http://schemas.microsoft.com/office/drawing/2014/main" id="{83BF78A8-2F25-9A4F-888B-B55E68CCAC74}"/>
              </a:ext>
            </a:extLst>
          </p:cNvPr>
          <p:cNvCxnSpPr>
            <a:cxnSpLocks/>
          </p:cNvCxnSpPr>
          <p:nvPr/>
        </p:nvCxnSpPr>
        <p:spPr>
          <a:xfrm flipH="1" flipV="1">
            <a:off x="1799068" y="2340081"/>
            <a:ext cx="1703281" cy="9318"/>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9" name="矩形 318">
            <a:extLst>
              <a:ext uri="{FF2B5EF4-FFF2-40B4-BE49-F238E27FC236}">
                <a16:creationId xmlns:a16="http://schemas.microsoft.com/office/drawing/2014/main" id="{1F0A1FDF-C7EA-A64D-A43C-2306A093202E}"/>
              </a:ext>
            </a:extLst>
          </p:cNvPr>
          <p:cNvSpPr/>
          <p:nvPr/>
        </p:nvSpPr>
        <p:spPr>
          <a:xfrm flipH="1">
            <a:off x="1645245" y="2189829"/>
            <a:ext cx="133457" cy="3612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矩形 325">
            <a:extLst>
              <a:ext uri="{FF2B5EF4-FFF2-40B4-BE49-F238E27FC236}">
                <a16:creationId xmlns:a16="http://schemas.microsoft.com/office/drawing/2014/main" id="{E428CAF1-D0A7-1040-9934-48E88F2AB389}"/>
              </a:ext>
            </a:extLst>
          </p:cNvPr>
          <p:cNvSpPr/>
          <p:nvPr/>
        </p:nvSpPr>
        <p:spPr>
          <a:xfrm flipH="1">
            <a:off x="5391277" y="4362653"/>
            <a:ext cx="155600" cy="2806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1" name="直线箭头连接符 330">
            <a:extLst>
              <a:ext uri="{FF2B5EF4-FFF2-40B4-BE49-F238E27FC236}">
                <a16:creationId xmlns:a16="http://schemas.microsoft.com/office/drawing/2014/main" id="{DDB5D8AC-3BB1-364B-9A98-38C9F1186BA1}"/>
              </a:ext>
            </a:extLst>
          </p:cNvPr>
          <p:cNvCxnSpPr>
            <a:cxnSpLocks/>
          </p:cNvCxnSpPr>
          <p:nvPr/>
        </p:nvCxnSpPr>
        <p:spPr>
          <a:xfrm>
            <a:off x="3679910" y="4490629"/>
            <a:ext cx="16747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4" name="文本框 333">
            <a:extLst>
              <a:ext uri="{FF2B5EF4-FFF2-40B4-BE49-F238E27FC236}">
                <a16:creationId xmlns:a16="http://schemas.microsoft.com/office/drawing/2014/main" id="{DCF3D51D-4486-9347-9D79-1D4BD7B37EF5}"/>
              </a:ext>
            </a:extLst>
          </p:cNvPr>
          <p:cNvSpPr txBox="1"/>
          <p:nvPr/>
        </p:nvSpPr>
        <p:spPr>
          <a:xfrm>
            <a:off x="3934861" y="4239812"/>
            <a:ext cx="1022187" cy="276999"/>
          </a:xfrm>
          <a:prstGeom prst="rect">
            <a:avLst/>
          </a:prstGeom>
          <a:noFill/>
        </p:spPr>
        <p:txBody>
          <a:bodyPr wrap="square" rtlCol="0">
            <a:spAutoFit/>
          </a:bodyPr>
          <a:lstStyle/>
          <a:p>
            <a:pPr algn="ctr"/>
            <a:r>
              <a:rPr kumimoji="1" lang="zh-CN" altLang="en-US" sz="1200" dirty="0">
                <a:latin typeface="+mn-lt"/>
              </a:rPr>
              <a:t>回滚库存</a:t>
            </a:r>
          </a:p>
        </p:txBody>
      </p:sp>
    </p:spTree>
    <p:extLst>
      <p:ext uri="{BB962C8B-B14F-4D97-AF65-F5344CB8AC3E}">
        <p14:creationId xmlns:p14="http://schemas.microsoft.com/office/powerpoint/2010/main" val="3845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0"/>
                                        </p:tgtEl>
                                        <p:attrNameLst>
                                          <p:attrName>style.visibility</p:attrName>
                                        </p:attrNameLst>
                                      </p:cBhvr>
                                      <p:to>
                                        <p:strVal val="visible"/>
                                      </p:to>
                                    </p:set>
                                    <p:anim calcmode="lin" valueType="num">
                                      <p:cBhvr additive="base">
                                        <p:cTn id="11" dur="500" fill="hold"/>
                                        <p:tgtEl>
                                          <p:spTgt spid="260"/>
                                        </p:tgtEl>
                                        <p:attrNameLst>
                                          <p:attrName>ppt_x</p:attrName>
                                        </p:attrNameLst>
                                      </p:cBhvr>
                                      <p:tavLst>
                                        <p:tav tm="0">
                                          <p:val>
                                            <p:strVal val="#ppt_x"/>
                                          </p:val>
                                        </p:tav>
                                        <p:tav tm="100000">
                                          <p:val>
                                            <p:strVal val="#ppt_x"/>
                                          </p:val>
                                        </p:tav>
                                      </p:tavLst>
                                    </p:anim>
                                    <p:anim calcmode="lin" valueType="num">
                                      <p:cBhvr additive="base">
                                        <p:cTn id="12" dur="500" fill="hold"/>
                                        <p:tgtEl>
                                          <p:spTgt spid="2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1"/>
                                        </p:tgtEl>
                                        <p:attrNameLst>
                                          <p:attrName>style.visibility</p:attrName>
                                        </p:attrNameLst>
                                      </p:cBhvr>
                                      <p:to>
                                        <p:strVal val="visible"/>
                                      </p:to>
                                    </p:set>
                                    <p:anim calcmode="lin" valueType="num">
                                      <p:cBhvr additive="base">
                                        <p:cTn id="15" dur="500" fill="hold"/>
                                        <p:tgtEl>
                                          <p:spTgt spid="261"/>
                                        </p:tgtEl>
                                        <p:attrNameLst>
                                          <p:attrName>ppt_x</p:attrName>
                                        </p:attrNameLst>
                                      </p:cBhvr>
                                      <p:tavLst>
                                        <p:tav tm="0">
                                          <p:val>
                                            <p:strVal val="#ppt_x"/>
                                          </p:val>
                                        </p:tav>
                                        <p:tav tm="100000">
                                          <p:val>
                                            <p:strVal val="#ppt_x"/>
                                          </p:val>
                                        </p:tav>
                                      </p:tavLst>
                                    </p:anim>
                                    <p:anim calcmode="lin" valueType="num">
                                      <p:cBhvr additive="base">
                                        <p:cTn id="16" dur="500" fill="hold"/>
                                        <p:tgtEl>
                                          <p:spTgt spid="2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2"/>
                                        </p:tgtEl>
                                        <p:attrNameLst>
                                          <p:attrName>style.visibility</p:attrName>
                                        </p:attrNameLst>
                                      </p:cBhvr>
                                      <p:to>
                                        <p:strVal val="visible"/>
                                      </p:to>
                                    </p:set>
                                    <p:anim calcmode="lin" valueType="num">
                                      <p:cBhvr additive="base">
                                        <p:cTn id="19" dur="500" fill="hold"/>
                                        <p:tgtEl>
                                          <p:spTgt spid="262"/>
                                        </p:tgtEl>
                                        <p:attrNameLst>
                                          <p:attrName>ppt_x</p:attrName>
                                        </p:attrNameLst>
                                      </p:cBhvr>
                                      <p:tavLst>
                                        <p:tav tm="0">
                                          <p:val>
                                            <p:strVal val="#ppt_x"/>
                                          </p:val>
                                        </p:tav>
                                        <p:tav tm="100000">
                                          <p:val>
                                            <p:strVal val="#ppt_x"/>
                                          </p:val>
                                        </p:tav>
                                      </p:tavLst>
                                    </p:anim>
                                    <p:anim calcmode="lin" valueType="num">
                                      <p:cBhvr additive="base">
                                        <p:cTn id="20" dur="500" fill="hold"/>
                                        <p:tgtEl>
                                          <p:spTgt spid="26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3"/>
                                        </p:tgtEl>
                                        <p:attrNameLst>
                                          <p:attrName>style.visibility</p:attrName>
                                        </p:attrNameLst>
                                      </p:cBhvr>
                                      <p:to>
                                        <p:strVal val="visible"/>
                                      </p:to>
                                    </p:set>
                                    <p:anim calcmode="lin" valueType="num">
                                      <p:cBhvr additive="base">
                                        <p:cTn id="23" dur="500" fill="hold"/>
                                        <p:tgtEl>
                                          <p:spTgt spid="263"/>
                                        </p:tgtEl>
                                        <p:attrNameLst>
                                          <p:attrName>ppt_x</p:attrName>
                                        </p:attrNameLst>
                                      </p:cBhvr>
                                      <p:tavLst>
                                        <p:tav tm="0">
                                          <p:val>
                                            <p:strVal val="#ppt_x"/>
                                          </p:val>
                                        </p:tav>
                                        <p:tav tm="100000">
                                          <p:val>
                                            <p:strVal val="#ppt_x"/>
                                          </p:val>
                                        </p:tav>
                                      </p:tavLst>
                                    </p:anim>
                                    <p:anim calcmode="lin" valueType="num">
                                      <p:cBhvr additive="base">
                                        <p:cTn id="24" dur="500" fill="hold"/>
                                        <p:tgtEl>
                                          <p:spTgt spid="26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4"/>
                                        </p:tgtEl>
                                        <p:attrNameLst>
                                          <p:attrName>style.visibility</p:attrName>
                                        </p:attrNameLst>
                                      </p:cBhvr>
                                      <p:to>
                                        <p:strVal val="visible"/>
                                      </p:to>
                                    </p:set>
                                    <p:anim calcmode="lin" valueType="num">
                                      <p:cBhvr additive="base">
                                        <p:cTn id="27" dur="500" fill="hold"/>
                                        <p:tgtEl>
                                          <p:spTgt spid="264"/>
                                        </p:tgtEl>
                                        <p:attrNameLst>
                                          <p:attrName>ppt_x</p:attrName>
                                        </p:attrNameLst>
                                      </p:cBhvr>
                                      <p:tavLst>
                                        <p:tav tm="0">
                                          <p:val>
                                            <p:strVal val="#ppt_x"/>
                                          </p:val>
                                        </p:tav>
                                        <p:tav tm="100000">
                                          <p:val>
                                            <p:strVal val="#ppt_x"/>
                                          </p:val>
                                        </p:tav>
                                      </p:tavLst>
                                    </p:anim>
                                    <p:anim calcmode="lin" valueType="num">
                                      <p:cBhvr additive="base">
                                        <p:cTn id="28" dur="500" fill="hold"/>
                                        <p:tgtEl>
                                          <p:spTgt spid="26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anim calcmode="lin" valueType="num">
                                      <p:cBhvr additive="base">
                                        <p:cTn id="31" dur="500" fill="hold"/>
                                        <p:tgtEl>
                                          <p:spTgt spid="265"/>
                                        </p:tgtEl>
                                        <p:attrNameLst>
                                          <p:attrName>ppt_x</p:attrName>
                                        </p:attrNameLst>
                                      </p:cBhvr>
                                      <p:tavLst>
                                        <p:tav tm="0">
                                          <p:val>
                                            <p:strVal val="#ppt_x"/>
                                          </p:val>
                                        </p:tav>
                                        <p:tav tm="100000">
                                          <p:val>
                                            <p:strVal val="#ppt_x"/>
                                          </p:val>
                                        </p:tav>
                                      </p:tavLst>
                                    </p:anim>
                                    <p:anim calcmode="lin" valueType="num">
                                      <p:cBhvr additive="base">
                                        <p:cTn id="32" dur="500" fill="hold"/>
                                        <p:tgtEl>
                                          <p:spTgt spid="26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66"/>
                                        </p:tgtEl>
                                        <p:attrNameLst>
                                          <p:attrName>style.visibility</p:attrName>
                                        </p:attrNameLst>
                                      </p:cBhvr>
                                      <p:to>
                                        <p:strVal val="visible"/>
                                      </p:to>
                                    </p:set>
                                    <p:anim calcmode="lin" valueType="num">
                                      <p:cBhvr additive="base">
                                        <p:cTn id="35" dur="500" fill="hold"/>
                                        <p:tgtEl>
                                          <p:spTgt spid="266"/>
                                        </p:tgtEl>
                                        <p:attrNameLst>
                                          <p:attrName>ppt_x</p:attrName>
                                        </p:attrNameLst>
                                      </p:cBhvr>
                                      <p:tavLst>
                                        <p:tav tm="0">
                                          <p:val>
                                            <p:strVal val="#ppt_x"/>
                                          </p:val>
                                        </p:tav>
                                        <p:tav tm="100000">
                                          <p:val>
                                            <p:strVal val="#ppt_x"/>
                                          </p:val>
                                        </p:tav>
                                      </p:tavLst>
                                    </p:anim>
                                    <p:anim calcmode="lin" valueType="num">
                                      <p:cBhvr additive="base">
                                        <p:cTn id="36" dur="500" fill="hold"/>
                                        <p:tgtEl>
                                          <p:spTgt spid="26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7"/>
                                        </p:tgtEl>
                                        <p:attrNameLst>
                                          <p:attrName>style.visibility</p:attrName>
                                        </p:attrNameLst>
                                      </p:cBhvr>
                                      <p:to>
                                        <p:strVal val="visible"/>
                                      </p:to>
                                    </p:set>
                                    <p:anim calcmode="lin" valueType="num">
                                      <p:cBhvr additive="base">
                                        <p:cTn id="39" dur="500" fill="hold"/>
                                        <p:tgtEl>
                                          <p:spTgt spid="267"/>
                                        </p:tgtEl>
                                        <p:attrNameLst>
                                          <p:attrName>ppt_x</p:attrName>
                                        </p:attrNameLst>
                                      </p:cBhvr>
                                      <p:tavLst>
                                        <p:tav tm="0">
                                          <p:val>
                                            <p:strVal val="#ppt_x"/>
                                          </p:val>
                                        </p:tav>
                                        <p:tav tm="100000">
                                          <p:val>
                                            <p:strVal val="#ppt_x"/>
                                          </p:val>
                                        </p:tav>
                                      </p:tavLst>
                                    </p:anim>
                                    <p:anim calcmode="lin" valueType="num">
                                      <p:cBhvr additive="base">
                                        <p:cTn id="40" dur="500" fill="hold"/>
                                        <p:tgtEl>
                                          <p:spTgt spid="26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8"/>
                                        </p:tgtEl>
                                        <p:attrNameLst>
                                          <p:attrName>style.visibility</p:attrName>
                                        </p:attrNameLst>
                                      </p:cBhvr>
                                      <p:to>
                                        <p:strVal val="visible"/>
                                      </p:to>
                                    </p:set>
                                    <p:anim calcmode="lin" valueType="num">
                                      <p:cBhvr additive="base">
                                        <p:cTn id="43" dur="500" fill="hold"/>
                                        <p:tgtEl>
                                          <p:spTgt spid="268"/>
                                        </p:tgtEl>
                                        <p:attrNameLst>
                                          <p:attrName>ppt_x</p:attrName>
                                        </p:attrNameLst>
                                      </p:cBhvr>
                                      <p:tavLst>
                                        <p:tav tm="0">
                                          <p:val>
                                            <p:strVal val="#ppt_x"/>
                                          </p:val>
                                        </p:tav>
                                        <p:tav tm="100000">
                                          <p:val>
                                            <p:strVal val="#ppt_x"/>
                                          </p:val>
                                        </p:tav>
                                      </p:tavLst>
                                    </p:anim>
                                    <p:anim calcmode="lin" valueType="num">
                                      <p:cBhvr additive="base">
                                        <p:cTn id="44" dur="500" fill="hold"/>
                                        <p:tgtEl>
                                          <p:spTgt spid="26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9"/>
                                        </p:tgtEl>
                                        <p:attrNameLst>
                                          <p:attrName>style.visibility</p:attrName>
                                        </p:attrNameLst>
                                      </p:cBhvr>
                                      <p:to>
                                        <p:strVal val="visible"/>
                                      </p:to>
                                    </p:set>
                                    <p:anim calcmode="lin" valueType="num">
                                      <p:cBhvr additive="base">
                                        <p:cTn id="47" dur="500" fill="hold"/>
                                        <p:tgtEl>
                                          <p:spTgt spid="269"/>
                                        </p:tgtEl>
                                        <p:attrNameLst>
                                          <p:attrName>ppt_x</p:attrName>
                                        </p:attrNameLst>
                                      </p:cBhvr>
                                      <p:tavLst>
                                        <p:tav tm="0">
                                          <p:val>
                                            <p:strVal val="#ppt_x"/>
                                          </p:val>
                                        </p:tav>
                                        <p:tav tm="100000">
                                          <p:val>
                                            <p:strVal val="#ppt_x"/>
                                          </p:val>
                                        </p:tav>
                                      </p:tavLst>
                                    </p:anim>
                                    <p:anim calcmode="lin" valueType="num">
                                      <p:cBhvr additive="base">
                                        <p:cTn id="48" dur="500" fill="hold"/>
                                        <p:tgtEl>
                                          <p:spTgt spid="26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0"/>
                                        </p:tgtEl>
                                        <p:attrNameLst>
                                          <p:attrName>style.visibility</p:attrName>
                                        </p:attrNameLst>
                                      </p:cBhvr>
                                      <p:to>
                                        <p:strVal val="visible"/>
                                      </p:to>
                                    </p:set>
                                    <p:anim calcmode="lin" valueType="num">
                                      <p:cBhvr additive="base">
                                        <p:cTn id="51" dur="500" fill="hold"/>
                                        <p:tgtEl>
                                          <p:spTgt spid="270"/>
                                        </p:tgtEl>
                                        <p:attrNameLst>
                                          <p:attrName>ppt_x</p:attrName>
                                        </p:attrNameLst>
                                      </p:cBhvr>
                                      <p:tavLst>
                                        <p:tav tm="0">
                                          <p:val>
                                            <p:strVal val="#ppt_x"/>
                                          </p:val>
                                        </p:tav>
                                        <p:tav tm="100000">
                                          <p:val>
                                            <p:strVal val="#ppt_x"/>
                                          </p:val>
                                        </p:tav>
                                      </p:tavLst>
                                    </p:anim>
                                    <p:anim calcmode="lin" valueType="num">
                                      <p:cBhvr additive="base">
                                        <p:cTn id="52" dur="500" fill="hold"/>
                                        <p:tgtEl>
                                          <p:spTgt spid="27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anim calcmode="lin" valueType="num">
                                      <p:cBhvr additive="base">
                                        <p:cTn id="55" dur="500" fill="hold"/>
                                        <p:tgtEl>
                                          <p:spTgt spid="271"/>
                                        </p:tgtEl>
                                        <p:attrNameLst>
                                          <p:attrName>ppt_x</p:attrName>
                                        </p:attrNameLst>
                                      </p:cBhvr>
                                      <p:tavLst>
                                        <p:tav tm="0">
                                          <p:val>
                                            <p:strVal val="#ppt_x"/>
                                          </p:val>
                                        </p:tav>
                                        <p:tav tm="100000">
                                          <p:val>
                                            <p:strVal val="#ppt_x"/>
                                          </p:val>
                                        </p:tav>
                                      </p:tavLst>
                                    </p:anim>
                                    <p:anim calcmode="lin" valueType="num">
                                      <p:cBhvr additive="base">
                                        <p:cTn id="56" dur="500" fill="hold"/>
                                        <p:tgtEl>
                                          <p:spTgt spid="27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72"/>
                                        </p:tgtEl>
                                        <p:attrNameLst>
                                          <p:attrName>style.visibility</p:attrName>
                                        </p:attrNameLst>
                                      </p:cBhvr>
                                      <p:to>
                                        <p:strVal val="visible"/>
                                      </p:to>
                                    </p:set>
                                    <p:anim calcmode="lin" valueType="num">
                                      <p:cBhvr additive="base">
                                        <p:cTn id="59" dur="500" fill="hold"/>
                                        <p:tgtEl>
                                          <p:spTgt spid="272"/>
                                        </p:tgtEl>
                                        <p:attrNameLst>
                                          <p:attrName>ppt_x</p:attrName>
                                        </p:attrNameLst>
                                      </p:cBhvr>
                                      <p:tavLst>
                                        <p:tav tm="0">
                                          <p:val>
                                            <p:strVal val="#ppt_x"/>
                                          </p:val>
                                        </p:tav>
                                        <p:tav tm="100000">
                                          <p:val>
                                            <p:strVal val="#ppt_x"/>
                                          </p:val>
                                        </p:tav>
                                      </p:tavLst>
                                    </p:anim>
                                    <p:anim calcmode="lin" valueType="num">
                                      <p:cBhvr additive="base">
                                        <p:cTn id="60" dur="500" fill="hold"/>
                                        <p:tgtEl>
                                          <p:spTgt spid="27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73"/>
                                        </p:tgtEl>
                                        <p:attrNameLst>
                                          <p:attrName>style.visibility</p:attrName>
                                        </p:attrNameLst>
                                      </p:cBhvr>
                                      <p:to>
                                        <p:strVal val="visible"/>
                                      </p:to>
                                    </p:set>
                                    <p:anim calcmode="lin" valueType="num">
                                      <p:cBhvr additive="base">
                                        <p:cTn id="63" dur="500" fill="hold"/>
                                        <p:tgtEl>
                                          <p:spTgt spid="273"/>
                                        </p:tgtEl>
                                        <p:attrNameLst>
                                          <p:attrName>ppt_x</p:attrName>
                                        </p:attrNameLst>
                                      </p:cBhvr>
                                      <p:tavLst>
                                        <p:tav tm="0">
                                          <p:val>
                                            <p:strVal val="#ppt_x"/>
                                          </p:val>
                                        </p:tav>
                                        <p:tav tm="100000">
                                          <p:val>
                                            <p:strVal val="#ppt_x"/>
                                          </p:val>
                                        </p:tav>
                                      </p:tavLst>
                                    </p:anim>
                                    <p:anim calcmode="lin" valueType="num">
                                      <p:cBhvr additive="base">
                                        <p:cTn id="64" dur="500" fill="hold"/>
                                        <p:tgtEl>
                                          <p:spTgt spid="27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5"/>
                                        </p:tgtEl>
                                        <p:attrNameLst>
                                          <p:attrName>style.visibility</p:attrName>
                                        </p:attrNameLst>
                                      </p:cBhvr>
                                      <p:to>
                                        <p:strVal val="visible"/>
                                      </p:to>
                                    </p:set>
                                    <p:anim calcmode="lin" valueType="num">
                                      <p:cBhvr additive="base">
                                        <p:cTn id="67" dur="500" fill="hold"/>
                                        <p:tgtEl>
                                          <p:spTgt spid="275"/>
                                        </p:tgtEl>
                                        <p:attrNameLst>
                                          <p:attrName>ppt_x</p:attrName>
                                        </p:attrNameLst>
                                      </p:cBhvr>
                                      <p:tavLst>
                                        <p:tav tm="0">
                                          <p:val>
                                            <p:strVal val="#ppt_x"/>
                                          </p:val>
                                        </p:tav>
                                        <p:tav tm="100000">
                                          <p:val>
                                            <p:strVal val="#ppt_x"/>
                                          </p:val>
                                        </p:tav>
                                      </p:tavLst>
                                    </p:anim>
                                    <p:anim calcmode="lin" valueType="num">
                                      <p:cBhvr additive="base">
                                        <p:cTn id="68" dur="500" fill="hold"/>
                                        <p:tgtEl>
                                          <p:spTgt spid="27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76"/>
                                        </p:tgtEl>
                                        <p:attrNameLst>
                                          <p:attrName>style.visibility</p:attrName>
                                        </p:attrNameLst>
                                      </p:cBhvr>
                                      <p:to>
                                        <p:strVal val="visible"/>
                                      </p:to>
                                    </p:set>
                                    <p:anim calcmode="lin" valueType="num">
                                      <p:cBhvr additive="base">
                                        <p:cTn id="71" dur="500" fill="hold"/>
                                        <p:tgtEl>
                                          <p:spTgt spid="276"/>
                                        </p:tgtEl>
                                        <p:attrNameLst>
                                          <p:attrName>ppt_x</p:attrName>
                                        </p:attrNameLst>
                                      </p:cBhvr>
                                      <p:tavLst>
                                        <p:tav tm="0">
                                          <p:val>
                                            <p:strVal val="#ppt_x"/>
                                          </p:val>
                                        </p:tav>
                                        <p:tav tm="100000">
                                          <p:val>
                                            <p:strVal val="#ppt_x"/>
                                          </p:val>
                                        </p:tav>
                                      </p:tavLst>
                                    </p:anim>
                                    <p:anim calcmode="lin" valueType="num">
                                      <p:cBhvr additive="base">
                                        <p:cTn id="72" dur="500" fill="hold"/>
                                        <p:tgtEl>
                                          <p:spTgt spid="27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78"/>
                                        </p:tgtEl>
                                        <p:attrNameLst>
                                          <p:attrName>style.visibility</p:attrName>
                                        </p:attrNameLst>
                                      </p:cBhvr>
                                      <p:to>
                                        <p:strVal val="visible"/>
                                      </p:to>
                                    </p:set>
                                    <p:anim calcmode="lin" valueType="num">
                                      <p:cBhvr additive="base">
                                        <p:cTn id="75" dur="500" fill="hold"/>
                                        <p:tgtEl>
                                          <p:spTgt spid="278"/>
                                        </p:tgtEl>
                                        <p:attrNameLst>
                                          <p:attrName>ppt_x</p:attrName>
                                        </p:attrNameLst>
                                      </p:cBhvr>
                                      <p:tavLst>
                                        <p:tav tm="0">
                                          <p:val>
                                            <p:strVal val="#ppt_x"/>
                                          </p:val>
                                        </p:tav>
                                        <p:tav tm="100000">
                                          <p:val>
                                            <p:strVal val="#ppt_x"/>
                                          </p:val>
                                        </p:tav>
                                      </p:tavLst>
                                    </p:anim>
                                    <p:anim calcmode="lin" valueType="num">
                                      <p:cBhvr additive="base">
                                        <p:cTn id="76" dur="500" fill="hold"/>
                                        <p:tgtEl>
                                          <p:spTgt spid="27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9"/>
                                        </p:tgtEl>
                                        <p:attrNameLst>
                                          <p:attrName>style.visibility</p:attrName>
                                        </p:attrNameLst>
                                      </p:cBhvr>
                                      <p:to>
                                        <p:strVal val="visible"/>
                                      </p:to>
                                    </p:set>
                                    <p:anim calcmode="lin" valueType="num">
                                      <p:cBhvr additive="base">
                                        <p:cTn id="79" dur="500" fill="hold"/>
                                        <p:tgtEl>
                                          <p:spTgt spid="279"/>
                                        </p:tgtEl>
                                        <p:attrNameLst>
                                          <p:attrName>ppt_x</p:attrName>
                                        </p:attrNameLst>
                                      </p:cBhvr>
                                      <p:tavLst>
                                        <p:tav tm="0">
                                          <p:val>
                                            <p:strVal val="#ppt_x"/>
                                          </p:val>
                                        </p:tav>
                                        <p:tav tm="100000">
                                          <p:val>
                                            <p:strVal val="#ppt_x"/>
                                          </p:val>
                                        </p:tav>
                                      </p:tavLst>
                                    </p:anim>
                                    <p:anim calcmode="lin" valueType="num">
                                      <p:cBhvr additive="base">
                                        <p:cTn id="80" dur="500" fill="hold"/>
                                        <p:tgtEl>
                                          <p:spTgt spid="27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0"/>
                                        </p:tgtEl>
                                        <p:attrNameLst>
                                          <p:attrName>style.visibility</p:attrName>
                                        </p:attrNameLst>
                                      </p:cBhvr>
                                      <p:to>
                                        <p:strVal val="visible"/>
                                      </p:to>
                                    </p:set>
                                    <p:anim calcmode="lin" valueType="num">
                                      <p:cBhvr additive="base">
                                        <p:cTn id="83" dur="500" fill="hold"/>
                                        <p:tgtEl>
                                          <p:spTgt spid="280"/>
                                        </p:tgtEl>
                                        <p:attrNameLst>
                                          <p:attrName>ppt_x</p:attrName>
                                        </p:attrNameLst>
                                      </p:cBhvr>
                                      <p:tavLst>
                                        <p:tav tm="0">
                                          <p:val>
                                            <p:strVal val="#ppt_x"/>
                                          </p:val>
                                        </p:tav>
                                        <p:tav tm="100000">
                                          <p:val>
                                            <p:strVal val="#ppt_x"/>
                                          </p:val>
                                        </p:tav>
                                      </p:tavLst>
                                    </p:anim>
                                    <p:anim calcmode="lin" valueType="num">
                                      <p:cBhvr additive="base">
                                        <p:cTn id="84" dur="500" fill="hold"/>
                                        <p:tgtEl>
                                          <p:spTgt spid="28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82"/>
                                        </p:tgtEl>
                                        <p:attrNameLst>
                                          <p:attrName>style.visibility</p:attrName>
                                        </p:attrNameLst>
                                      </p:cBhvr>
                                      <p:to>
                                        <p:strVal val="visible"/>
                                      </p:to>
                                    </p:set>
                                    <p:anim calcmode="lin" valueType="num">
                                      <p:cBhvr additive="base">
                                        <p:cTn id="87" dur="500" fill="hold"/>
                                        <p:tgtEl>
                                          <p:spTgt spid="282"/>
                                        </p:tgtEl>
                                        <p:attrNameLst>
                                          <p:attrName>ppt_x</p:attrName>
                                        </p:attrNameLst>
                                      </p:cBhvr>
                                      <p:tavLst>
                                        <p:tav tm="0">
                                          <p:val>
                                            <p:strVal val="#ppt_x"/>
                                          </p:val>
                                        </p:tav>
                                        <p:tav tm="100000">
                                          <p:val>
                                            <p:strVal val="#ppt_x"/>
                                          </p:val>
                                        </p:tav>
                                      </p:tavLst>
                                    </p:anim>
                                    <p:anim calcmode="lin" valueType="num">
                                      <p:cBhvr additive="base">
                                        <p:cTn id="88" dur="500" fill="hold"/>
                                        <p:tgtEl>
                                          <p:spTgt spid="28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3"/>
                                        </p:tgtEl>
                                        <p:attrNameLst>
                                          <p:attrName>style.visibility</p:attrName>
                                        </p:attrNameLst>
                                      </p:cBhvr>
                                      <p:to>
                                        <p:strVal val="visible"/>
                                      </p:to>
                                    </p:set>
                                    <p:anim calcmode="lin" valueType="num">
                                      <p:cBhvr additive="base">
                                        <p:cTn id="91" dur="500" fill="hold"/>
                                        <p:tgtEl>
                                          <p:spTgt spid="283"/>
                                        </p:tgtEl>
                                        <p:attrNameLst>
                                          <p:attrName>ppt_x</p:attrName>
                                        </p:attrNameLst>
                                      </p:cBhvr>
                                      <p:tavLst>
                                        <p:tav tm="0">
                                          <p:val>
                                            <p:strVal val="#ppt_x"/>
                                          </p:val>
                                        </p:tav>
                                        <p:tav tm="100000">
                                          <p:val>
                                            <p:strVal val="#ppt_x"/>
                                          </p:val>
                                        </p:tav>
                                      </p:tavLst>
                                    </p:anim>
                                    <p:anim calcmode="lin" valueType="num">
                                      <p:cBhvr additive="base">
                                        <p:cTn id="92" dur="500" fill="hold"/>
                                        <p:tgtEl>
                                          <p:spTgt spid="283"/>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84"/>
                                        </p:tgtEl>
                                        <p:attrNameLst>
                                          <p:attrName>style.visibility</p:attrName>
                                        </p:attrNameLst>
                                      </p:cBhvr>
                                      <p:to>
                                        <p:strVal val="visible"/>
                                      </p:to>
                                    </p:set>
                                    <p:anim calcmode="lin" valueType="num">
                                      <p:cBhvr additive="base">
                                        <p:cTn id="95" dur="500" fill="hold"/>
                                        <p:tgtEl>
                                          <p:spTgt spid="284"/>
                                        </p:tgtEl>
                                        <p:attrNameLst>
                                          <p:attrName>ppt_x</p:attrName>
                                        </p:attrNameLst>
                                      </p:cBhvr>
                                      <p:tavLst>
                                        <p:tav tm="0">
                                          <p:val>
                                            <p:strVal val="#ppt_x"/>
                                          </p:val>
                                        </p:tav>
                                        <p:tav tm="100000">
                                          <p:val>
                                            <p:strVal val="#ppt_x"/>
                                          </p:val>
                                        </p:tav>
                                      </p:tavLst>
                                    </p:anim>
                                    <p:anim calcmode="lin" valueType="num">
                                      <p:cBhvr additive="base">
                                        <p:cTn id="96" dur="500" fill="hold"/>
                                        <p:tgtEl>
                                          <p:spTgt spid="28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85"/>
                                        </p:tgtEl>
                                        <p:attrNameLst>
                                          <p:attrName>style.visibility</p:attrName>
                                        </p:attrNameLst>
                                      </p:cBhvr>
                                      <p:to>
                                        <p:strVal val="visible"/>
                                      </p:to>
                                    </p:set>
                                    <p:anim calcmode="lin" valueType="num">
                                      <p:cBhvr additive="base">
                                        <p:cTn id="99" dur="500" fill="hold"/>
                                        <p:tgtEl>
                                          <p:spTgt spid="285"/>
                                        </p:tgtEl>
                                        <p:attrNameLst>
                                          <p:attrName>ppt_x</p:attrName>
                                        </p:attrNameLst>
                                      </p:cBhvr>
                                      <p:tavLst>
                                        <p:tav tm="0">
                                          <p:val>
                                            <p:strVal val="#ppt_x"/>
                                          </p:val>
                                        </p:tav>
                                        <p:tav tm="100000">
                                          <p:val>
                                            <p:strVal val="#ppt_x"/>
                                          </p:val>
                                        </p:tav>
                                      </p:tavLst>
                                    </p:anim>
                                    <p:anim calcmode="lin" valueType="num">
                                      <p:cBhvr additive="base">
                                        <p:cTn id="100" dur="500" fill="hold"/>
                                        <p:tgtEl>
                                          <p:spTgt spid="28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86"/>
                                        </p:tgtEl>
                                        <p:attrNameLst>
                                          <p:attrName>style.visibility</p:attrName>
                                        </p:attrNameLst>
                                      </p:cBhvr>
                                      <p:to>
                                        <p:strVal val="visible"/>
                                      </p:to>
                                    </p:set>
                                    <p:anim calcmode="lin" valueType="num">
                                      <p:cBhvr additive="base">
                                        <p:cTn id="103" dur="500" fill="hold"/>
                                        <p:tgtEl>
                                          <p:spTgt spid="286"/>
                                        </p:tgtEl>
                                        <p:attrNameLst>
                                          <p:attrName>ppt_x</p:attrName>
                                        </p:attrNameLst>
                                      </p:cBhvr>
                                      <p:tavLst>
                                        <p:tav tm="0">
                                          <p:val>
                                            <p:strVal val="#ppt_x"/>
                                          </p:val>
                                        </p:tav>
                                        <p:tav tm="100000">
                                          <p:val>
                                            <p:strVal val="#ppt_x"/>
                                          </p:val>
                                        </p:tav>
                                      </p:tavLst>
                                    </p:anim>
                                    <p:anim calcmode="lin" valueType="num">
                                      <p:cBhvr additive="base">
                                        <p:cTn id="104" dur="500" fill="hold"/>
                                        <p:tgtEl>
                                          <p:spTgt spid="28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87"/>
                                        </p:tgtEl>
                                        <p:attrNameLst>
                                          <p:attrName>style.visibility</p:attrName>
                                        </p:attrNameLst>
                                      </p:cBhvr>
                                      <p:to>
                                        <p:strVal val="visible"/>
                                      </p:to>
                                    </p:set>
                                    <p:anim calcmode="lin" valueType="num">
                                      <p:cBhvr additive="base">
                                        <p:cTn id="107" dur="500" fill="hold"/>
                                        <p:tgtEl>
                                          <p:spTgt spid="287"/>
                                        </p:tgtEl>
                                        <p:attrNameLst>
                                          <p:attrName>ppt_x</p:attrName>
                                        </p:attrNameLst>
                                      </p:cBhvr>
                                      <p:tavLst>
                                        <p:tav tm="0">
                                          <p:val>
                                            <p:strVal val="#ppt_x"/>
                                          </p:val>
                                        </p:tav>
                                        <p:tav tm="100000">
                                          <p:val>
                                            <p:strVal val="#ppt_x"/>
                                          </p:val>
                                        </p:tav>
                                      </p:tavLst>
                                    </p:anim>
                                    <p:anim calcmode="lin" valueType="num">
                                      <p:cBhvr additive="base">
                                        <p:cTn id="108" dur="500" fill="hold"/>
                                        <p:tgtEl>
                                          <p:spTgt spid="28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88"/>
                                        </p:tgtEl>
                                        <p:attrNameLst>
                                          <p:attrName>style.visibility</p:attrName>
                                        </p:attrNameLst>
                                      </p:cBhvr>
                                      <p:to>
                                        <p:strVal val="visible"/>
                                      </p:to>
                                    </p:set>
                                    <p:anim calcmode="lin" valueType="num">
                                      <p:cBhvr additive="base">
                                        <p:cTn id="111" dur="500" fill="hold"/>
                                        <p:tgtEl>
                                          <p:spTgt spid="288"/>
                                        </p:tgtEl>
                                        <p:attrNameLst>
                                          <p:attrName>ppt_x</p:attrName>
                                        </p:attrNameLst>
                                      </p:cBhvr>
                                      <p:tavLst>
                                        <p:tav tm="0">
                                          <p:val>
                                            <p:strVal val="#ppt_x"/>
                                          </p:val>
                                        </p:tav>
                                        <p:tav tm="100000">
                                          <p:val>
                                            <p:strVal val="#ppt_x"/>
                                          </p:val>
                                        </p:tav>
                                      </p:tavLst>
                                    </p:anim>
                                    <p:anim calcmode="lin" valueType="num">
                                      <p:cBhvr additive="base">
                                        <p:cTn id="112" dur="500" fill="hold"/>
                                        <p:tgtEl>
                                          <p:spTgt spid="288"/>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 calcmode="lin" valueType="num">
                                      <p:cBhvr additive="base">
                                        <p:cTn id="115" dur="500" fill="hold"/>
                                        <p:tgtEl>
                                          <p:spTgt spid="290"/>
                                        </p:tgtEl>
                                        <p:attrNameLst>
                                          <p:attrName>ppt_x</p:attrName>
                                        </p:attrNameLst>
                                      </p:cBhvr>
                                      <p:tavLst>
                                        <p:tav tm="0">
                                          <p:val>
                                            <p:strVal val="#ppt_x"/>
                                          </p:val>
                                        </p:tav>
                                        <p:tav tm="100000">
                                          <p:val>
                                            <p:strVal val="#ppt_x"/>
                                          </p:val>
                                        </p:tav>
                                      </p:tavLst>
                                    </p:anim>
                                    <p:anim calcmode="lin" valueType="num">
                                      <p:cBhvr additive="base">
                                        <p:cTn id="116" dur="500" fill="hold"/>
                                        <p:tgtEl>
                                          <p:spTgt spid="29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91"/>
                                        </p:tgtEl>
                                        <p:attrNameLst>
                                          <p:attrName>style.visibility</p:attrName>
                                        </p:attrNameLst>
                                      </p:cBhvr>
                                      <p:to>
                                        <p:strVal val="visible"/>
                                      </p:to>
                                    </p:set>
                                    <p:anim calcmode="lin" valueType="num">
                                      <p:cBhvr additive="base">
                                        <p:cTn id="119" dur="500" fill="hold"/>
                                        <p:tgtEl>
                                          <p:spTgt spid="291"/>
                                        </p:tgtEl>
                                        <p:attrNameLst>
                                          <p:attrName>ppt_x</p:attrName>
                                        </p:attrNameLst>
                                      </p:cBhvr>
                                      <p:tavLst>
                                        <p:tav tm="0">
                                          <p:val>
                                            <p:strVal val="#ppt_x"/>
                                          </p:val>
                                        </p:tav>
                                        <p:tav tm="100000">
                                          <p:val>
                                            <p:strVal val="#ppt_x"/>
                                          </p:val>
                                        </p:tav>
                                      </p:tavLst>
                                    </p:anim>
                                    <p:anim calcmode="lin" valueType="num">
                                      <p:cBhvr additive="base">
                                        <p:cTn id="120" dur="500" fill="hold"/>
                                        <p:tgtEl>
                                          <p:spTgt spid="29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293"/>
                                        </p:tgtEl>
                                        <p:attrNameLst>
                                          <p:attrName>style.visibility</p:attrName>
                                        </p:attrNameLst>
                                      </p:cBhvr>
                                      <p:to>
                                        <p:strVal val="visible"/>
                                      </p:to>
                                    </p:set>
                                    <p:anim calcmode="lin" valueType="num">
                                      <p:cBhvr additive="base">
                                        <p:cTn id="123" dur="500" fill="hold"/>
                                        <p:tgtEl>
                                          <p:spTgt spid="293"/>
                                        </p:tgtEl>
                                        <p:attrNameLst>
                                          <p:attrName>ppt_x</p:attrName>
                                        </p:attrNameLst>
                                      </p:cBhvr>
                                      <p:tavLst>
                                        <p:tav tm="0">
                                          <p:val>
                                            <p:strVal val="#ppt_x"/>
                                          </p:val>
                                        </p:tav>
                                        <p:tav tm="100000">
                                          <p:val>
                                            <p:strVal val="#ppt_x"/>
                                          </p:val>
                                        </p:tav>
                                      </p:tavLst>
                                    </p:anim>
                                    <p:anim calcmode="lin" valueType="num">
                                      <p:cBhvr additive="base">
                                        <p:cTn id="124" dur="500" fill="hold"/>
                                        <p:tgtEl>
                                          <p:spTgt spid="293"/>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96"/>
                                        </p:tgtEl>
                                        <p:attrNameLst>
                                          <p:attrName>style.visibility</p:attrName>
                                        </p:attrNameLst>
                                      </p:cBhvr>
                                      <p:to>
                                        <p:strVal val="visible"/>
                                      </p:to>
                                    </p:set>
                                    <p:anim calcmode="lin" valueType="num">
                                      <p:cBhvr additive="base">
                                        <p:cTn id="127" dur="500" fill="hold"/>
                                        <p:tgtEl>
                                          <p:spTgt spid="296"/>
                                        </p:tgtEl>
                                        <p:attrNameLst>
                                          <p:attrName>ppt_x</p:attrName>
                                        </p:attrNameLst>
                                      </p:cBhvr>
                                      <p:tavLst>
                                        <p:tav tm="0">
                                          <p:val>
                                            <p:strVal val="#ppt_x"/>
                                          </p:val>
                                        </p:tav>
                                        <p:tav tm="100000">
                                          <p:val>
                                            <p:strVal val="#ppt_x"/>
                                          </p:val>
                                        </p:tav>
                                      </p:tavLst>
                                    </p:anim>
                                    <p:anim calcmode="lin" valueType="num">
                                      <p:cBhvr additive="base">
                                        <p:cTn id="128" dur="500" fill="hold"/>
                                        <p:tgtEl>
                                          <p:spTgt spid="296"/>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299"/>
                                        </p:tgtEl>
                                        <p:attrNameLst>
                                          <p:attrName>style.visibility</p:attrName>
                                        </p:attrNameLst>
                                      </p:cBhvr>
                                      <p:to>
                                        <p:strVal val="visible"/>
                                      </p:to>
                                    </p:set>
                                    <p:anim calcmode="lin" valueType="num">
                                      <p:cBhvr additive="base">
                                        <p:cTn id="131" dur="500" fill="hold"/>
                                        <p:tgtEl>
                                          <p:spTgt spid="299"/>
                                        </p:tgtEl>
                                        <p:attrNameLst>
                                          <p:attrName>ppt_x</p:attrName>
                                        </p:attrNameLst>
                                      </p:cBhvr>
                                      <p:tavLst>
                                        <p:tav tm="0">
                                          <p:val>
                                            <p:strVal val="#ppt_x"/>
                                          </p:val>
                                        </p:tav>
                                        <p:tav tm="100000">
                                          <p:val>
                                            <p:strVal val="#ppt_x"/>
                                          </p:val>
                                        </p:tav>
                                      </p:tavLst>
                                    </p:anim>
                                    <p:anim calcmode="lin" valueType="num">
                                      <p:cBhvr additive="base">
                                        <p:cTn id="132" dur="500" fill="hold"/>
                                        <p:tgtEl>
                                          <p:spTgt spid="29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306"/>
                                        </p:tgtEl>
                                        <p:attrNameLst>
                                          <p:attrName>style.visibility</p:attrName>
                                        </p:attrNameLst>
                                      </p:cBhvr>
                                      <p:to>
                                        <p:strVal val="visible"/>
                                      </p:to>
                                    </p:set>
                                    <p:anim calcmode="lin" valueType="num">
                                      <p:cBhvr additive="base">
                                        <p:cTn id="135" dur="500" fill="hold"/>
                                        <p:tgtEl>
                                          <p:spTgt spid="306"/>
                                        </p:tgtEl>
                                        <p:attrNameLst>
                                          <p:attrName>ppt_x</p:attrName>
                                        </p:attrNameLst>
                                      </p:cBhvr>
                                      <p:tavLst>
                                        <p:tav tm="0">
                                          <p:val>
                                            <p:strVal val="#ppt_x"/>
                                          </p:val>
                                        </p:tav>
                                        <p:tav tm="100000">
                                          <p:val>
                                            <p:strVal val="#ppt_x"/>
                                          </p:val>
                                        </p:tav>
                                      </p:tavLst>
                                    </p:anim>
                                    <p:anim calcmode="lin" valueType="num">
                                      <p:cBhvr additive="base">
                                        <p:cTn id="136" dur="500" fill="hold"/>
                                        <p:tgtEl>
                                          <p:spTgt spid="306"/>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307"/>
                                        </p:tgtEl>
                                        <p:attrNameLst>
                                          <p:attrName>style.visibility</p:attrName>
                                        </p:attrNameLst>
                                      </p:cBhvr>
                                      <p:to>
                                        <p:strVal val="visible"/>
                                      </p:to>
                                    </p:set>
                                    <p:anim calcmode="lin" valueType="num">
                                      <p:cBhvr additive="base">
                                        <p:cTn id="139" dur="500" fill="hold"/>
                                        <p:tgtEl>
                                          <p:spTgt spid="307"/>
                                        </p:tgtEl>
                                        <p:attrNameLst>
                                          <p:attrName>ppt_x</p:attrName>
                                        </p:attrNameLst>
                                      </p:cBhvr>
                                      <p:tavLst>
                                        <p:tav tm="0">
                                          <p:val>
                                            <p:strVal val="#ppt_x"/>
                                          </p:val>
                                        </p:tav>
                                        <p:tav tm="100000">
                                          <p:val>
                                            <p:strVal val="#ppt_x"/>
                                          </p:val>
                                        </p:tav>
                                      </p:tavLst>
                                    </p:anim>
                                    <p:anim calcmode="lin" valueType="num">
                                      <p:cBhvr additive="base">
                                        <p:cTn id="140" dur="500" fill="hold"/>
                                        <p:tgtEl>
                                          <p:spTgt spid="30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08"/>
                                        </p:tgtEl>
                                        <p:attrNameLst>
                                          <p:attrName>style.visibility</p:attrName>
                                        </p:attrNameLst>
                                      </p:cBhvr>
                                      <p:to>
                                        <p:strVal val="visible"/>
                                      </p:to>
                                    </p:set>
                                    <p:anim calcmode="lin" valueType="num">
                                      <p:cBhvr additive="base">
                                        <p:cTn id="143" dur="500" fill="hold"/>
                                        <p:tgtEl>
                                          <p:spTgt spid="308"/>
                                        </p:tgtEl>
                                        <p:attrNameLst>
                                          <p:attrName>ppt_x</p:attrName>
                                        </p:attrNameLst>
                                      </p:cBhvr>
                                      <p:tavLst>
                                        <p:tav tm="0">
                                          <p:val>
                                            <p:strVal val="#ppt_x"/>
                                          </p:val>
                                        </p:tav>
                                        <p:tav tm="100000">
                                          <p:val>
                                            <p:strVal val="#ppt_x"/>
                                          </p:val>
                                        </p:tav>
                                      </p:tavLst>
                                    </p:anim>
                                    <p:anim calcmode="lin" valueType="num">
                                      <p:cBhvr additive="base">
                                        <p:cTn id="144" dur="500" fill="hold"/>
                                        <p:tgtEl>
                                          <p:spTgt spid="308"/>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309"/>
                                        </p:tgtEl>
                                        <p:attrNameLst>
                                          <p:attrName>style.visibility</p:attrName>
                                        </p:attrNameLst>
                                      </p:cBhvr>
                                      <p:to>
                                        <p:strVal val="visible"/>
                                      </p:to>
                                    </p:set>
                                    <p:anim calcmode="lin" valueType="num">
                                      <p:cBhvr additive="base">
                                        <p:cTn id="147" dur="500" fill="hold"/>
                                        <p:tgtEl>
                                          <p:spTgt spid="309"/>
                                        </p:tgtEl>
                                        <p:attrNameLst>
                                          <p:attrName>ppt_x</p:attrName>
                                        </p:attrNameLst>
                                      </p:cBhvr>
                                      <p:tavLst>
                                        <p:tav tm="0">
                                          <p:val>
                                            <p:strVal val="#ppt_x"/>
                                          </p:val>
                                        </p:tav>
                                        <p:tav tm="100000">
                                          <p:val>
                                            <p:strVal val="#ppt_x"/>
                                          </p:val>
                                        </p:tav>
                                      </p:tavLst>
                                    </p:anim>
                                    <p:anim calcmode="lin" valueType="num">
                                      <p:cBhvr additive="base">
                                        <p:cTn id="148" dur="500" fill="hold"/>
                                        <p:tgtEl>
                                          <p:spTgt spid="309"/>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310"/>
                                        </p:tgtEl>
                                        <p:attrNameLst>
                                          <p:attrName>style.visibility</p:attrName>
                                        </p:attrNameLst>
                                      </p:cBhvr>
                                      <p:to>
                                        <p:strVal val="visible"/>
                                      </p:to>
                                    </p:set>
                                    <p:anim calcmode="lin" valueType="num">
                                      <p:cBhvr additive="base">
                                        <p:cTn id="151" dur="500" fill="hold"/>
                                        <p:tgtEl>
                                          <p:spTgt spid="310"/>
                                        </p:tgtEl>
                                        <p:attrNameLst>
                                          <p:attrName>ppt_x</p:attrName>
                                        </p:attrNameLst>
                                      </p:cBhvr>
                                      <p:tavLst>
                                        <p:tav tm="0">
                                          <p:val>
                                            <p:strVal val="#ppt_x"/>
                                          </p:val>
                                        </p:tav>
                                        <p:tav tm="100000">
                                          <p:val>
                                            <p:strVal val="#ppt_x"/>
                                          </p:val>
                                        </p:tav>
                                      </p:tavLst>
                                    </p:anim>
                                    <p:anim calcmode="lin" valueType="num">
                                      <p:cBhvr additive="base">
                                        <p:cTn id="152" dur="500" fill="hold"/>
                                        <p:tgtEl>
                                          <p:spTgt spid="310"/>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311"/>
                                        </p:tgtEl>
                                        <p:attrNameLst>
                                          <p:attrName>style.visibility</p:attrName>
                                        </p:attrNameLst>
                                      </p:cBhvr>
                                      <p:to>
                                        <p:strVal val="visible"/>
                                      </p:to>
                                    </p:set>
                                    <p:anim calcmode="lin" valueType="num">
                                      <p:cBhvr additive="base">
                                        <p:cTn id="155" dur="500" fill="hold"/>
                                        <p:tgtEl>
                                          <p:spTgt spid="311"/>
                                        </p:tgtEl>
                                        <p:attrNameLst>
                                          <p:attrName>ppt_x</p:attrName>
                                        </p:attrNameLst>
                                      </p:cBhvr>
                                      <p:tavLst>
                                        <p:tav tm="0">
                                          <p:val>
                                            <p:strVal val="#ppt_x"/>
                                          </p:val>
                                        </p:tav>
                                        <p:tav tm="100000">
                                          <p:val>
                                            <p:strVal val="#ppt_x"/>
                                          </p:val>
                                        </p:tav>
                                      </p:tavLst>
                                    </p:anim>
                                    <p:anim calcmode="lin" valueType="num">
                                      <p:cBhvr additive="base">
                                        <p:cTn id="156" dur="500" fill="hold"/>
                                        <p:tgtEl>
                                          <p:spTgt spid="311"/>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312"/>
                                        </p:tgtEl>
                                        <p:attrNameLst>
                                          <p:attrName>style.visibility</p:attrName>
                                        </p:attrNameLst>
                                      </p:cBhvr>
                                      <p:to>
                                        <p:strVal val="visible"/>
                                      </p:to>
                                    </p:set>
                                    <p:anim calcmode="lin" valueType="num">
                                      <p:cBhvr additive="base">
                                        <p:cTn id="159" dur="500" fill="hold"/>
                                        <p:tgtEl>
                                          <p:spTgt spid="312"/>
                                        </p:tgtEl>
                                        <p:attrNameLst>
                                          <p:attrName>ppt_x</p:attrName>
                                        </p:attrNameLst>
                                      </p:cBhvr>
                                      <p:tavLst>
                                        <p:tav tm="0">
                                          <p:val>
                                            <p:strVal val="#ppt_x"/>
                                          </p:val>
                                        </p:tav>
                                        <p:tav tm="100000">
                                          <p:val>
                                            <p:strVal val="#ppt_x"/>
                                          </p:val>
                                        </p:tav>
                                      </p:tavLst>
                                    </p:anim>
                                    <p:anim calcmode="lin" valueType="num">
                                      <p:cBhvr additive="base">
                                        <p:cTn id="160" dur="500" fill="hold"/>
                                        <p:tgtEl>
                                          <p:spTgt spid="312"/>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313"/>
                                        </p:tgtEl>
                                        <p:attrNameLst>
                                          <p:attrName>style.visibility</p:attrName>
                                        </p:attrNameLst>
                                      </p:cBhvr>
                                      <p:to>
                                        <p:strVal val="visible"/>
                                      </p:to>
                                    </p:set>
                                    <p:anim calcmode="lin" valueType="num">
                                      <p:cBhvr additive="base">
                                        <p:cTn id="163" dur="500" fill="hold"/>
                                        <p:tgtEl>
                                          <p:spTgt spid="313"/>
                                        </p:tgtEl>
                                        <p:attrNameLst>
                                          <p:attrName>ppt_x</p:attrName>
                                        </p:attrNameLst>
                                      </p:cBhvr>
                                      <p:tavLst>
                                        <p:tav tm="0">
                                          <p:val>
                                            <p:strVal val="#ppt_x"/>
                                          </p:val>
                                        </p:tav>
                                        <p:tav tm="100000">
                                          <p:val>
                                            <p:strVal val="#ppt_x"/>
                                          </p:val>
                                        </p:tav>
                                      </p:tavLst>
                                    </p:anim>
                                    <p:anim calcmode="lin" valueType="num">
                                      <p:cBhvr additive="base">
                                        <p:cTn id="164" dur="500" fill="hold"/>
                                        <p:tgtEl>
                                          <p:spTgt spid="313"/>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50"/>
                                        </p:tgtEl>
                                        <p:attrNameLst>
                                          <p:attrName>style.visibility</p:attrName>
                                        </p:attrNameLst>
                                      </p:cBhvr>
                                      <p:to>
                                        <p:strVal val="visible"/>
                                      </p:to>
                                    </p:set>
                                    <p:anim calcmode="lin" valueType="num">
                                      <p:cBhvr additive="base">
                                        <p:cTn id="167" dur="500" fill="hold"/>
                                        <p:tgtEl>
                                          <p:spTgt spid="50"/>
                                        </p:tgtEl>
                                        <p:attrNameLst>
                                          <p:attrName>ppt_x</p:attrName>
                                        </p:attrNameLst>
                                      </p:cBhvr>
                                      <p:tavLst>
                                        <p:tav tm="0">
                                          <p:val>
                                            <p:strVal val="#ppt_x"/>
                                          </p:val>
                                        </p:tav>
                                        <p:tav tm="100000">
                                          <p:val>
                                            <p:strVal val="#ppt_x"/>
                                          </p:val>
                                        </p:tav>
                                      </p:tavLst>
                                    </p:anim>
                                    <p:anim calcmode="lin" valueType="num">
                                      <p:cBhvr additive="base">
                                        <p:cTn id="168" dur="500" fill="hold"/>
                                        <p:tgtEl>
                                          <p:spTgt spid="50"/>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314"/>
                                        </p:tgtEl>
                                        <p:attrNameLst>
                                          <p:attrName>style.visibility</p:attrName>
                                        </p:attrNameLst>
                                      </p:cBhvr>
                                      <p:to>
                                        <p:strVal val="visible"/>
                                      </p:to>
                                    </p:set>
                                    <p:anim calcmode="lin" valueType="num">
                                      <p:cBhvr additive="base">
                                        <p:cTn id="171" dur="500" fill="hold"/>
                                        <p:tgtEl>
                                          <p:spTgt spid="314"/>
                                        </p:tgtEl>
                                        <p:attrNameLst>
                                          <p:attrName>ppt_x</p:attrName>
                                        </p:attrNameLst>
                                      </p:cBhvr>
                                      <p:tavLst>
                                        <p:tav tm="0">
                                          <p:val>
                                            <p:strVal val="#ppt_x"/>
                                          </p:val>
                                        </p:tav>
                                        <p:tav tm="100000">
                                          <p:val>
                                            <p:strVal val="#ppt_x"/>
                                          </p:val>
                                        </p:tav>
                                      </p:tavLst>
                                    </p:anim>
                                    <p:anim calcmode="lin" valueType="num">
                                      <p:cBhvr additive="base">
                                        <p:cTn id="172" dur="500" fill="hold"/>
                                        <p:tgtEl>
                                          <p:spTgt spid="314"/>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315"/>
                                        </p:tgtEl>
                                        <p:attrNameLst>
                                          <p:attrName>style.visibility</p:attrName>
                                        </p:attrNameLst>
                                      </p:cBhvr>
                                      <p:to>
                                        <p:strVal val="visible"/>
                                      </p:to>
                                    </p:set>
                                    <p:anim calcmode="lin" valueType="num">
                                      <p:cBhvr additive="base">
                                        <p:cTn id="175" dur="500" fill="hold"/>
                                        <p:tgtEl>
                                          <p:spTgt spid="315"/>
                                        </p:tgtEl>
                                        <p:attrNameLst>
                                          <p:attrName>ppt_x</p:attrName>
                                        </p:attrNameLst>
                                      </p:cBhvr>
                                      <p:tavLst>
                                        <p:tav tm="0">
                                          <p:val>
                                            <p:strVal val="#ppt_x"/>
                                          </p:val>
                                        </p:tav>
                                        <p:tav tm="100000">
                                          <p:val>
                                            <p:strVal val="#ppt_x"/>
                                          </p:val>
                                        </p:tav>
                                      </p:tavLst>
                                    </p:anim>
                                    <p:anim calcmode="lin" valueType="num">
                                      <p:cBhvr additive="base">
                                        <p:cTn id="176" dur="500" fill="hold"/>
                                        <p:tgtEl>
                                          <p:spTgt spid="315"/>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316"/>
                                        </p:tgtEl>
                                        <p:attrNameLst>
                                          <p:attrName>style.visibility</p:attrName>
                                        </p:attrNameLst>
                                      </p:cBhvr>
                                      <p:to>
                                        <p:strVal val="visible"/>
                                      </p:to>
                                    </p:set>
                                    <p:anim calcmode="lin" valueType="num">
                                      <p:cBhvr additive="base">
                                        <p:cTn id="179" dur="500" fill="hold"/>
                                        <p:tgtEl>
                                          <p:spTgt spid="316"/>
                                        </p:tgtEl>
                                        <p:attrNameLst>
                                          <p:attrName>ppt_x</p:attrName>
                                        </p:attrNameLst>
                                      </p:cBhvr>
                                      <p:tavLst>
                                        <p:tav tm="0">
                                          <p:val>
                                            <p:strVal val="#ppt_x"/>
                                          </p:val>
                                        </p:tav>
                                        <p:tav tm="100000">
                                          <p:val>
                                            <p:strVal val="#ppt_x"/>
                                          </p:val>
                                        </p:tav>
                                      </p:tavLst>
                                    </p:anim>
                                    <p:anim calcmode="lin" valueType="num">
                                      <p:cBhvr additive="base">
                                        <p:cTn id="180" dur="500" fill="hold"/>
                                        <p:tgtEl>
                                          <p:spTgt spid="316"/>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317"/>
                                        </p:tgtEl>
                                        <p:attrNameLst>
                                          <p:attrName>style.visibility</p:attrName>
                                        </p:attrNameLst>
                                      </p:cBhvr>
                                      <p:to>
                                        <p:strVal val="visible"/>
                                      </p:to>
                                    </p:set>
                                    <p:anim calcmode="lin" valueType="num">
                                      <p:cBhvr additive="base">
                                        <p:cTn id="183" dur="500" fill="hold"/>
                                        <p:tgtEl>
                                          <p:spTgt spid="317"/>
                                        </p:tgtEl>
                                        <p:attrNameLst>
                                          <p:attrName>ppt_x</p:attrName>
                                        </p:attrNameLst>
                                      </p:cBhvr>
                                      <p:tavLst>
                                        <p:tav tm="0">
                                          <p:val>
                                            <p:strVal val="#ppt_x"/>
                                          </p:val>
                                        </p:tav>
                                        <p:tav tm="100000">
                                          <p:val>
                                            <p:strVal val="#ppt_x"/>
                                          </p:val>
                                        </p:tav>
                                      </p:tavLst>
                                    </p:anim>
                                    <p:anim calcmode="lin" valueType="num">
                                      <p:cBhvr additive="base">
                                        <p:cTn id="184" dur="500" fill="hold"/>
                                        <p:tgtEl>
                                          <p:spTgt spid="317"/>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318"/>
                                        </p:tgtEl>
                                        <p:attrNameLst>
                                          <p:attrName>style.visibility</p:attrName>
                                        </p:attrNameLst>
                                      </p:cBhvr>
                                      <p:to>
                                        <p:strVal val="visible"/>
                                      </p:to>
                                    </p:set>
                                    <p:anim calcmode="lin" valueType="num">
                                      <p:cBhvr additive="base">
                                        <p:cTn id="187" dur="500" fill="hold"/>
                                        <p:tgtEl>
                                          <p:spTgt spid="318"/>
                                        </p:tgtEl>
                                        <p:attrNameLst>
                                          <p:attrName>ppt_x</p:attrName>
                                        </p:attrNameLst>
                                      </p:cBhvr>
                                      <p:tavLst>
                                        <p:tav tm="0">
                                          <p:val>
                                            <p:strVal val="#ppt_x"/>
                                          </p:val>
                                        </p:tav>
                                        <p:tav tm="100000">
                                          <p:val>
                                            <p:strVal val="#ppt_x"/>
                                          </p:val>
                                        </p:tav>
                                      </p:tavLst>
                                    </p:anim>
                                    <p:anim calcmode="lin" valueType="num">
                                      <p:cBhvr additive="base">
                                        <p:cTn id="188" dur="500" fill="hold"/>
                                        <p:tgtEl>
                                          <p:spTgt spid="318"/>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319"/>
                                        </p:tgtEl>
                                        <p:attrNameLst>
                                          <p:attrName>style.visibility</p:attrName>
                                        </p:attrNameLst>
                                      </p:cBhvr>
                                      <p:to>
                                        <p:strVal val="visible"/>
                                      </p:to>
                                    </p:set>
                                    <p:anim calcmode="lin" valueType="num">
                                      <p:cBhvr additive="base">
                                        <p:cTn id="191" dur="500" fill="hold"/>
                                        <p:tgtEl>
                                          <p:spTgt spid="319"/>
                                        </p:tgtEl>
                                        <p:attrNameLst>
                                          <p:attrName>ppt_x</p:attrName>
                                        </p:attrNameLst>
                                      </p:cBhvr>
                                      <p:tavLst>
                                        <p:tav tm="0">
                                          <p:val>
                                            <p:strVal val="#ppt_x"/>
                                          </p:val>
                                        </p:tav>
                                        <p:tav tm="100000">
                                          <p:val>
                                            <p:strVal val="#ppt_x"/>
                                          </p:val>
                                        </p:tav>
                                      </p:tavLst>
                                    </p:anim>
                                    <p:anim calcmode="lin" valueType="num">
                                      <p:cBhvr additive="base">
                                        <p:cTn id="192" dur="500" fill="hold"/>
                                        <p:tgtEl>
                                          <p:spTgt spid="319"/>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326"/>
                                        </p:tgtEl>
                                        <p:attrNameLst>
                                          <p:attrName>style.visibility</p:attrName>
                                        </p:attrNameLst>
                                      </p:cBhvr>
                                      <p:to>
                                        <p:strVal val="visible"/>
                                      </p:to>
                                    </p:set>
                                    <p:anim calcmode="lin" valueType="num">
                                      <p:cBhvr additive="base">
                                        <p:cTn id="195" dur="500" fill="hold"/>
                                        <p:tgtEl>
                                          <p:spTgt spid="326"/>
                                        </p:tgtEl>
                                        <p:attrNameLst>
                                          <p:attrName>ppt_x</p:attrName>
                                        </p:attrNameLst>
                                      </p:cBhvr>
                                      <p:tavLst>
                                        <p:tav tm="0">
                                          <p:val>
                                            <p:strVal val="#ppt_x"/>
                                          </p:val>
                                        </p:tav>
                                        <p:tav tm="100000">
                                          <p:val>
                                            <p:strVal val="#ppt_x"/>
                                          </p:val>
                                        </p:tav>
                                      </p:tavLst>
                                    </p:anim>
                                    <p:anim calcmode="lin" valueType="num">
                                      <p:cBhvr additive="base">
                                        <p:cTn id="196" dur="500" fill="hold"/>
                                        <p:tgtEl>
                                          <p:spTgt spid="326"/>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331"/>
                                        </p:tgtEl>
                                        <p:attrNameLst>
                                          <p:attrName>style.visibility</p:attrName>
                                        </p:attrNameLst>
                                      </p:cBhvr>
                                      <p:to>
                                        <p:strVal val="visible"/>
                                      </p:to>
                                    </p:set>
                                    <p:anim calcmode="lin" valueType="num">
                                      <p:cBhvr additive="base">
                                        <p:cTn id="199" dur="500" fill="hold"/>
                                        <p:tgtEl>
                                          <p:spTgt spid="331"/>
                                        </p:tgtEl>
                                        <p:attrNameLst>
                                          <p:attrName>ppt_x</p:attrName>
                                        </p:attrNameLst>
                                      </p:cBhvr>
                                      <p:tavLst>
                                        <p:tav tm="0">
                                          <p:val>
                                            <p:strVal val="#ppt_x"/>
                                          </p:val>
                                        </p:tav>
                                        <p:tav tm="100000">
                                          <p:val>
                                            <p:strVal val="#ppt_x"/>
                                          </p:val>
                                        </p:tav>
                                      </p:tavLst>
                                    </p:anim>
                                    <p:anim calcmode="lin" valueType="num">
                                      <p:cBhvr additive="base">
                                        <p:cTn id="200" dur="500" fill="hold"/>
                                        <p:tgtEl>
                                          <p:spTgt spid="331"/>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334"/>
                                        </p:tgtEl>
                                        <p:attrNameLst>
                                          <p:attrName>style.visibility</p:attrName>
                                        </p:attrNameLst>
                                      </p:cBhvr>
                                      <p:to>
                                        <p:strVal val="visible"/>
                                      </p:to>
                                    </p:set>
                                    <p:anim calcmode="lin" valueType="num">
                                      <p:cBhvr additive="base">
                                        <p:cTn id="203" dur="500" fill="hold"/>
                                        <p:tgtEl>
                                          <p:spTgt spid="334"/>
                                        </p:tgtEl>
                                        <p:attrNameLst>
                                          <p:attrName>ppt_x</p:attrName>
                                        </p:attrNameLst>
                                      </p:cBhvr>
                                      <p:tavLst>
                                        <p:tav tm="0">
                                          <p:val>
                                            <p:strVal val="#ppt_x"/>
                                          </p:val>
                                        </p:tav>
                                        <p:tav tm="100000">
                                          <p:val>
                                            <p:strVal val="#ppt_x"/>
                                          </p:val>
                                        </p:tav>
                                      </p:tavLst>
                                    </p:anim>
                                    <p:anim calcmode="lin" valueType="num">
                                      <p:cBhvr additive="base">
                                        <p:cTn id="204" dur="500" fill="hold"/>
                                        <p:tgtEl>
                                          <p:spTgt spid="3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0" grpId="0" animBg="1"/>
      <p:bldP spid="261" grpId="0" animBg="1"/>
      <p:bldP spid="262" grpId="0" animBg="1"/>
      <p:bldP spid="267" grpId="0" animBg="1"/>
      <p:bldP spid="268" grpId="0" animBg="1"/>
      <p:bldP spid="270" grpId="0"/>
      <p:bldP spid="271" grpId="0" animBg="1"/>
      <p:bldP spid="273" grpId="0"/>
      <p:bldP spid="275" grpId="0"/>
      <p:bldP spid="279" grpId="0"/>
      <p:bldP spid="280" grpId="0" animBg="1"/>
      <p:bldP spid="282" grpId="0"/>
      <p:bldP spid="284" grpId="0"/>
      <p:bldP spid="285" grpId="0" animBg="1"/>
      <p:bldP spid="286" grpId="0"/>
      <p:bldP spid="291" grpId="0" animBg="1"/>
      <p:bldP spid="293" grpId="0"/>
      <p:bldP spid="296" grpId="0"/>
      <p:bldP spid="299" grpId="0" animBg="1"/>
      <p:bldP spid="306" grpId="0"/>
      <p:bldP spid="308" grpId="0"/>
      <p:bldP spid="309" grpId="0" animBg="1"/>
      <p:bldP spid="311" grpId="0"/>
      <p:bldP spid="313" grpId="0"/>
      <p:bldP spid="317" grpId="0"/>
      <p:bldP spid="319" grpId="0" animBg="1"/>
      <p:bldP spid="326" grpId="0" animBg="1"/>
      <p:bldP spid="3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59" name="矩形 58">
            <a:extLst>
              <a:ext uri="{FF2B5EF4-FFF2-40B4-BE49-F238E27FC236}">
                <a16:creationId xmlns:a16="http://schemas.microsoft.com/office/drawing/2014/main" id="{F9E7A237-EAA0-1C4C-B094-8B79C508AEFB}"/>
              </a:ext>
            </a:extLst>
          </p:cNvPr>
          <p:cNvSpPr/>
          <p:nvPr/>
        </p:nvSpPr>
        <p:spPr>
          <a:xfrm>
            <a:off x="3155919" y="1182191"/>
            <a:ext cx="1019503" cy="3434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秒杀应用</a:t>
            </a:r>
          </a:p>
        </p:txBody>
      </p:sp>
      <p:sp>
        <p:nvSpPr>
          <p:cNvPr id="60" name="矩形 59">
            <a:extLst>
              <a:ext uri="{FF2B5EF4-FFF2-40B4-BE49-F238E27FC236}">
                <a16:creationId xmlns:a16="http://schemas.microsoft.com/office/drawing/2014/main" id="{23EDB253-9D56-D442-9481-0F52B0AD5B5A}"/>
              </a:ext>
            </a:extLst>
          </p:cNvPr>
          <p:cNvSpPr/>
          <p:nvPr/>
        </p:nvSpPr>
        <p:spPr>
          <a:xfrm>
            <a:off x="5037104" y="1182191"/>
            <a:ext cx="1019503" cy="3434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库存缓存</a:t>
            </a:r>
          </a:p>
        </p:txBody>
      </p:sp>
      <p:sp>
        <p:nvSpPr>
          <p:cNvPr id="61" name="矩形 60">
            <a:extLst>
              <a:ext uri="{FF2B5EF4-FFF2-40B4-BE49-F238E27FC236}">
                <a16:creationId xmlns:a16="http://schemas.microsoft.com/office/drawing/2014/main" id="{38CA8200-5AA3-6747-A446-3AC49FF8FDFA}"/>
              </a:ext>
            </a:extLst>
          </p:cNvPr>
          <p:cNvSpPr/>
          <p:nvPr/>
        </p:nvSpPr>
        <p:spPr>
          <a:xfrm>
            <a:off x="6918289" y="1182191"/>
            <a:ext cx="1019503" cy="33998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库存</a:t>
            </a:r>
            <a:r>
              <a:rPr kumimoji="1" lang="en-US" altLang="zh-CN" dirty="0">
                <a:solidFill>
                  <a:schemeClr val="tx1"/>
                </a:solidFill>
              </a:rPr>
              <a:t>DB</a:t>
            </a:r>
            <a:endParaRPr kumimoji="1" lang="zh-CN" altLang="en-US" dirty="0">
              <a:solidFill>
                <a:schemeClr val="tx1"/>
              </a:solidFill>
            </a:endParaRPr>
          </a:p>
        </p:txBody>
      </p:sp>
      <p:cxnSp>
        <p:nvCxnSpPr>
          <p:cNvPr id="63" name="直线连接符 62">
            <a:extLst>
              <a:ext uri="{FF2B5EF4-FFF2-40B4-BE49-F238E27FC236}">
                <a16:creationId xmlns:a16="http://schemas.microsoft.com/office/drawing/2014/main" id="{80376CCF-C505-7843-89F1-5ECAE3E910DF}"/>
              </a:ext>
            </a:extLst>
          </p:cNvPr>
          <p:cNvCxnSpPr>
            <a:cxnSpLocks/>
          </p:cNvCxnSpPr>
          <p:nvPr/>
        </p:nvCxnSpPr>
        <p:spPr>
          <a:xfrm>
            <a:off x="3635456" y="1530798"/>
            <a:ext cx="1191" cy="3316265"/>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B00BC931-ACCC-EF4A-AE93-92C6548F94CD}"/>
              </a:ext>
            </a:extLst>
          </p:cNvPr>
          <p:cNvCxnSpPr>
            <a:cxnSpLocks/>
          </p:cNvCxnSpPr>
          <p:nvPr/>
        </p:nvCxnSpPr>
        <p:spPr>
          <a:xfrm>
            <a:off x="5524522" y="1546559"/>
            <a:ext cx="29988" cy="324103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16F71578-566B-2247-9260-A817D99FDF3E}"/>
              </a:ext>
            </a:extLst>
          </p:cNvPr>
          <p:cNvCxnSpPr>
            <a:cxnSpLocks/>
          </p:cNvCxnSpPr>
          <p:nvPr/>
        </p:nvCxnSpPr>
        <p:spPr>
          <a:xfrm flipH="1">
            <a:off x="7416989" y="1536049"/>
            <a:ext cx="13681" cy="317719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2B86A35F-FFD8-A444-B526-BB43A4E3A397}"/>
              </a:ext>
            </a:extLst>
          </p:cNvPr>
          <p:cNvSpPr/>
          <p:nvPr/>
        </p:nvSpPr>
        <p:spPr>
          <a:xfrm flipH="1">
            <a:off x="3548309" y="1893742"/>
            <a:ext cx="168968" cy="28195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52CF18B2-C612-7444-BCDF-9F066C711603}"/>
              </a:ext>
            </a:extLst>
          </p:cNvPr>
          <p:cNvSpPr/>
          <p:nvPr/>
        </p:nvSpPr>
        <p:spPr>
          <a:xfrm flipH="1">
            <a:off x="5436126" y="1917241"/>
            <a:ext cx="166769" cy="36348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 name="直线箭头连接符 70">
            <a:extLst>
              <a:ext uri="{FF2B5EF4-FFF2-40B4-BE49-F238E27FC236}">
                <a16:creationId xmlns:a16="http://schemas.microsoft.com/office/drawing/2014/main" id="{95A44253-9EC2-A643-B774-6E044E8302E6}"/>
              </a:ext>
            </a:extLst>
          </p:cNvPr>
          <p:cNvCxnSpPr>
            <a:cxnSpLocks/>
          </p:cNvCxnSpPr>
          <p:nvPr/>
        </p:nvCxnSpPr>
        <p:spPr>
          <a:xfrm flipV="1">
            <a:off x="3716741" y="1936190"/>
            <a:ext cx="1738421" cy="1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25AC17E0-DB34-3D4E-A624-646EDF4B6F5B}"/>
              </a:ext>
            </a:extLst>
          </p:cNvPr>
          <p:cNvSpPr txBox="1"/>
          <p:nvPr/>
        </p:nvSpPr>
        <p:spPr>
          <a:xfrm>
            <a:off x="3900420" y="1691097"/>
            <a:ext cx="1266015" cy="276999"/>
          </a:xfrm>
          <a:prstGeom prst="rect">
            <a:avLst/>
          </a:prstGeom>
          <a:noFill/>
        </p:spPr>
        <p:txBody>
          <a:bodyPr wrap="square" rtlCol="0">
            <a:spAutoFit/>
          </a:bodyPr>
          <a:lstStyle/>
          <a:p>
            <a:r>
              <a:rPr kumimoji="1" lang="zh-CN" altLang="en-US" sz="1200" dirty="0">
                <a:latin typeface="+mn-lt"/>
              </a:rPr>
              <a:t>从缓存获取库存</a:t>
            </a:r>
          </a:p>
        </p:txBody>
      </p:sp>
      <p:cxnSp>
        <p:nvCxnSpPr>
          <p:cNvPr id="73" name="直线箭头连接符 72">
            <a:extLst>
              <a:ext uri="{FF2B5EF4-FFF2-40B4-BE49-F238E27FC236}">
                <a16:creationId xmlns:a16="http://schemas.microsoft.com/office/drawing/2014/main" id="{04E8768D-111F-754B-BA8C-F8195F7B7502}"/>
              </a:ext>
            </a:extLst>
          </p:cNvPr>
          <p:cNvCxnSpPr>
            <a:cxnSpLocks/>
          </p:cNvCxnSpPr>
          <p:nvPr/>
        </p:nvCxnSpPr>
        <p:spPr>
          <a:xfrm flipV="1">
            <a:off x="3739195" y="2271520"/>
            <a:ext cx="1679586" cy="13356"/>
          </a:xfrm>
          <a:prstGeom prst="straightConnector1">
            <a:avLst/>
          </a:prstGeom>
          <a:ln>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1FC8FB95-0755-0748-9346-E8822CF1B915}"/>
              </a:ext>
            </a:extLst>
          </p:cNvPr>
          <p:cNvSpPr txBox="1"/>
          <p:nvPr/>
        </p:nvSpPr>
        <p:spPr>
          <a:xfrm>
            <a:off x="3838924" y="2003725"/>
            <a:ext cx="1518015" cy="276999"/>
          </a:xfrm>
          <a:prstGeom prst="rect">
            <a:avLst/>
          </a:prstGeom>
          <a:noFill/>
        </p:spPr>
        <p:txBody>
          <a:bodyPr wrap="square" rtlCol="0">
            <a:spAutoFit/>
          </a:bodyPr>
          <a:lstStyle/>
          <a:p>
            <a:r>
              <a:rPr kumimoji="1" lang="zh-CN" altLang="en-US" sz="1200" dirty="0">
                <a:latin typeface="+mn-lt"/>
              </a:rPr>
              <a:t>存在，返回库存</a:t>
            </a:r>
          </a:p>
        </p:txBody>
      </p:sp>
      <p:sp>
        <p:nvSpPr>
          <p:cNvPr id="84" name="矩形 83">
            <a:extLst>
              <a:ext uri="{FF2B5EF4-FFF2-40B4-BE49-F238E27FC236}">
                <a16:creationId xmlns:a16="http://schemas.microsoft.com/office/drawing/2014/main" id="{1A782CE3-6E13-304A-A7E2-BA74BE552DFD}"/>
              </a:ext>
            </a:extLst>
          </p:cNvPr>
          <p:cNvSpPr/>
          <p:nvPr/>
        </p:nvSpPr>
        <p:spPr>
          <a:xfrm flipH="1">
            <a:off x="5455978" y="3540168"/>
            <a:ext cx="183676" cy="28947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1848E9C7-260A-EE44-A75A-E4D4FB518130}"/>
              </a:ext>
            </a:extLst>
          </p:cNvPr>
          <p:cNvSpPr/>
          <p:nvPr/>
        </p:nvSpPr>
        <p:spPr>
          <a:xfrm flipH="1">
            <a:off x="7359364" y="2480025"/>
            <a:ext cx="183358" cy="34567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箭头连接符 2">
            <a:extLst>
              <a:ext uri="{FF2B5EF4-FFF2-40B4-BE49-F238E27FC236}">
                <a16:creationId xmlns:a16="http://schemas.microsoft.com/office/drawing/2014/main" id="{3D5645AD-B0A5-5741-978A-D7BD5615182D}"/>
              </a:ext>
            </a:extLst>
          </p:cNvPr>
          <p:cNvCxnSpPr>
            <a:cxnSpLocks/>
          </p:cNvCxnSpPr>
          <p:nvPr/>
        </p:nvCxnSpPr>
        <p:spPr>
          <a:xfrm flipV="1">
            <a:off x="3733160" y="2505824"/>
            <a:ext cx="3641979" cy="21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6392CED6-92FB-434B-9FF1-7C768EE33C98}"/>
              </a:ext>
            </a:extLst>
          </p:cNvPr>
          <p:cNvSpPr txBox="1"/>
          <p:nvPr/>
        </p:nvSpPr>
        <p:spPr>
          <a:xfrm>
            <a:off x="5099064" y="2290635"/>
            <a:ext cx="1668745" cy="276999"/>
          </a:xfrm>
          <a:prstGeom prst="rect">
            <a:avLst/>
          </a:prstGeom>
          <a:noFill/>
        </p:spPr>
        <p:txBody>
          <a:bodyPr wrap="square" rtlCol="0">
            <a:spAutoFit/>
          </a:bodyPr>
          <a:lstStyle/>
          <a:p>
            <a:r>
              <a:rPr kumimoji="1" lang="zh-CN" altLang="en-US" sz="1200" dirty="0">
                <a:latin typeface="+mn-lt"/>
              </a:rPr>
              <a:t>不存在，查数据库</a:t>
            </a:r>
          </a:p>
        </p:txBody>
      </p:sp>
      <p:cxnSp>
        <p:nvCxnSpPr>
          <p:cNvPr id="124" name="直线箭头连接符 123">
            <a:extLst>
              <a:ext uri="{FF2B5EF4-FFF2-40B4-BE49-F238E27FC236}">
                <a16:creationId xmlns:a16="http://schemas.microsoft.com/office/drawing/2014/main" id="{8819A667-7D25-4A4F-A6D8-807D33DA0C99}"/>
              </a:ext>
            </a:extLst>
          </p:cNvPr>
          <p:cNvCxnSpPr>
            <a:cxnSpLocks/>
          </p:cNvCxnSpPr>
          <p:nvPr/>
        </p:nvCxnSpPr>
        <p:spPr>
          <a:xfrm>
            <a:off x="3743670" y="2789396"/>
            <a:ext cx="3578055" cy="0"/>
          </a:xfrm>
          <a:prstGeom prst="straightConnector1">
            <a:avLst/>
          </a:prstGeom>
          <a:ln>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4F5E8A47-CEE7-174F-913A-389A6E2DEF57}"/>
              </a:ext>
            </a:extLst>
          </p:cNvPr>
          <p:cNvSpPr txBox="1"/>
          <p:nvPr/>
        </p:nvSpPr>
        <p:spPr>
          <a:xfrm>
            <a:off x="5356939" y="2526708"/>
            <a:ext cx="885777" cy="276999"/>
          </a:xfrm>
          <a:prstGeom prst="rect">
            <a:avLst/>
          </a:prstGeom>
          <a:noFill/>
        </p:spPr>
        <p:txBody>
          <a:bodyPr wrap="square" rtlCol="0">
            <a:spAutoFit/>
          </a:bodyPr>
          <a:lstStyle/>
          <a:p>
            <a:r>
              <a:rPr kumimoji="1" lang="zh-CN" altLang="en-US" sz="1200" dirty="0">
                <a:latin typeface="+mn-lt"/>
              </a:rPr>
              <a:t>返回库存</a:t>
            </a:r>
          </a:p>
        </p:txBody>
      </p:sp>
      <p:sp>
        <p:nvSpPr>
          <p:cNvPr id="144" name="文本框 143">
            <a:extLst>
              <a:ext uri="{FF2B5EF4-FFF2-40B4-BE49-F238E27FC236}">
                <a16:creationId xmlns:a16="http://schemas.microsoft.com/office/drawing/2014/main" id="{9082FC6E-8A9D-F541-9B60-EB25EE6A6A83}"/>
              </a:ext>
            </a:extLst>
          </p:cNvPr>
          <p:cNvSpPr txBox="1"/>
          <p:nvPr/>
        </p:nvSpPr>
        <p:spPr>
          <a:xfrm>
            <a:off x="3838924" y="3208592"/>
            <a:ext cx="800219" cy="276999"/>
          </a:xfrm>
          <a:prstGeom prst="rect">
            <a:avLst/>
          </a:prstGeom>
          <a:noFill/>
        </p:spPr>
        <p:txBody>
          <a:bodyPr wrap="square" rtlCol="0">
            <a:spAutoFit/>
          </a:bodyPr>
          <a:lstStyle/>
          <a:p>
            <a:r>
              <a:rPr kumimoji="1" lang="zh-CN" altLang="en-US" sz="1200" dirty="0">
                <a:latin typeface="+mn-lt"/>
              </a:rPr>
              <a:t>扣减库存</a:t>
            </a:r>
            <a:endParaRPr kumimoji="1" lang="en-US" altLang="zh-CN" sz="1200" dirty="0">
              <a:latin typeface="+mn-lt"/>
            </a:endParaRPr>
          </a:p>
        </p:txBody>
      </p:sp>
      <p:sp>
        <p:nvSpPr>
          <p:cNvPr id="151" name="矩形 150">
            <a:extLst>
              <a:ext uri="{FF2B5EF4-FFF2-40B4-BE49-F238E27FC236}">
                <a16:creationId xmlns:a16="http://schemas.microsoft.com/office/drawing/2014/main" id="{BC1BC641-7152-D743-A994-DECE73C2CB3A}"/>
              </a:ext>
            </a:extLst>
          </p:cNvPr>
          <p:cNvSpPr/>
          <p:nvPr/>
        </p:nvSpPr>
        <p:spPr>
          <a:xfrm flipH="1">
            <a:off x="5442448" y="2945101"/>
            <a:ext cx="177548" cy="21145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2" name="直线箭头连接符 151">
            <a:extLst>
              <a:ext uri="{FF2B5EF4-FFF2-40B4-BE49-F238E27FC236}">
                <a16:creationId xmlns:a16="http://schemas.microsoft.com/office/drawing/2014/main" id="{7C87BEA9-FDFD-B34B-8F94-9F8AC3A680F9}"/>
              </a:ext>
            </a:extLst>
          </p:cNvPr>
          <p:cNvCxnSpPr>
            <a:cxnSpLocks/>
          </p:cNvCxnSpPr>
          <p:nvPr/>
        </p:nvCxnSpPr>
        <p:spPr>
          <a:xfrm flipV="1">
            <a:off x="3716360" y="3036157"/>
            <a:ext cx="1738421" cy="116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文本框 152">
            <a:extLst>
              <a:ext uri="{FF2B5EF4-FFF2-40B4-BE49-F238E27FC236}">
                <a16:creationId xmlns:a16="http://schemas.microsoft.com/office/drawing/2014/main" id="{1E9EB5B6-C0E0-B94F-A18C-6D888DE328A9}"/>
              </a:ext>
            </a:extLst>
          </p:cNvPr>
          <p:cNvSpPr txBox="1"/>
          <p:nvPr/>
        </p:nvSpPr>
        <p:spPr>
          <a:xfrm>
            <a:off x="3900420" y="2791064"/>
            <a:ext cx="1265633" cy="276999"/>
          </a:xfrm>
          <a:prstGeom prst="rect">
            <a:avLst/>
          </a:prstGeom>
          <a:noFill/>
        </p:spPr>
        <p:txBody>
          <a:bodyPr wrap="square" rtlCol="0">
            <a:spAutoFit/>
          </a:bodyPr>
          <a:lstStyle/>
          <a:p>
            <a:r>
              <a:rPr kumimoji="1" lang="zh-CN" altLang="en-US" sz="1200" dirty="0">
                <a:latin typeface="+mn-lt"/>
              </a:rPr>
              <a:t>更新库存到缓存</a:t>
            </a:r>
          </a:p>
        </p:txBody>
      </p:sp>
      <p:cxnSp>
        <p:nvCxnSpPr>
          <p:cNvPr id="158" name="直线连接符 157">
            <a:extLst>
              <a:ext uri="{FF2B5EF4-FFF2-40B4-BE49-F238E27FC236}">
                <a16:creationId xmlns:a16="http://schemas.microsoft.com/office/drawing/2014/main" id="{F8E75FA2-3C11-DE4C-865E-3372E3293AED}"/>
              </a:ext>
            </a:extLst>
          </p:cNvPr>
          <p:cNvCxnSpPr>
            <a:cxnSpLocks/>
          </p:cNvCxnSpPr>
          <p:nvPr/>
        </p:nvCxnSpPr>
        <p:spPr>
          <a:xfrm>
            <a:off x="3706445" y="3165631"/>
            <a:ext cx="155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9CC201C8-EACE-1240-ABCC-EDF715CC588C}"/>
              </a:ext>
            </a:extLst>
          </p:cNvPr>
          <p:cNvCxnSpPr>
            <a:cxnSpLocks/>
          </p:cNvCxnSpPr>
          <p:nvPr/>
        </p:nvCxnSpPr>
        <p:spPr>
          <a:xfrm>
            <a:off x="3695386" y="3542661"/>
            <a:ext cx="166087"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直线连接符 159">
            <a:extLst>
              <a:ext uri="{FF2B5EF4-FFF2-40B4-BE49-F238E27FC236}">
                <a16:creationId xmlns:a16="http://schemas.microsoft.com/office/drawing/2014/main" id="{35ACA775-298C-F848-BE50-6D7E69FCFBE9}"/>
              </a:ext>
            </a:extLst>
          </p:cNvPr>
          <p:cNvCxnSpPr/>
          <p:nvPr/>
        </p:nvCxnSpPr>
        <p:spPr>
          <a:xfrm>
            <a:off x="3861473" y="3165631"/>
            <a:ext cx="0" cy="382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线箭头连接符 160">
            <a:extLst>
              <a:ext uri="{FF2B5EF4-FFF2-40B4-BE49-F238E27FC236}">
                <a16:creationId xmlns:a16="http://schemas.microsoft.com/office/drawing/2014/main" id="{D3438DB3-703A-EE42-9DAD-BB5B49D5855E}"/>
              </a:ext>
            </a:extLst>
          </p:cNvPr>
          <p:cNvCxnSpPr>
            <a:cxnSpLocks/>
          </p:cNvCxnSpPr>
          <p:nvPr/>
        </p:nvCxnSpPr>
        <p:spPr>
          <a:xfrm>
            <a:off x="3716360" y="3693967"/>
            <a:ext cx="17536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ACF73405-D6F8-F046-8DF5-A92C097AC92C}"/>
              </a:ext>
            </a:extLst>
          </p:cNvPr>
          <p:cNvSpPr txBox="1"/>
          <p:nvPr/>
        </p:nvSpPr>
        <p:spPr>
          <a:xfrm>
            <a:off x="4167904" y="3448822"/>
            <a:ext cx="831168" cy="276999"/>
          </a:xfrm>
          <a:prstGeom prst="rect">
            <a:avLst/>
          </a:prstGeom>
          <a:noFill/>
        </p:spPr>
        <p:txBody>
          <a:bodyPr wrap="square" rtlCol="0">
            <a:spAutoFit/>
          </a:bodyPr>
          <a:lstStyle/>
          <a:p>
            <a:r>
              <a:rPr kumimoji="1" lang="zh-CN" altLang="en-US" sz="1200" dirty="0">
                <a:latin typeface="+mn-lt"/>
              </a:rPr>
              <a:t>失效缓存</a:t>
            </a:r>
          </a:p>
        </p:txBody>
      </p:sp>
      <p:sp>
        <p:nvSpPr>
          <p:cNvPr id="163" name="矩形 162">
            <a:extLst>
              <a:ext uri="{FF2B5EF4-FFF2-40B4-BE49-F238E27FC236}">
                <a16:creationId xmlns:a16="http://schemas.microsoft.com/office/drawing/2014/main" id="{3226AA91-8689-634C-9E1C-2D4DCB11F1B7}"/>
              </a:ext>
            </a:extLst>
          </p:cNvPr>
          <p:cNvSpPr/>
          <p:nvPr/>
        </p:nvSpPr>
        <p:spPr>
          <a:xfrm flipH="1">
            <a:off x="7336258" y="4016161"/>
            <a:ext cx="190924" cy="56220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4" name="直线箭头连接符 163">
            <a:extLst>
              <a:ext uri="{FF2B5EF4-FFF2-40B4-BE49-F238E27FC236}">
                <a16:creationId xmlns:a16="http://schemas.microsoft.com/office/drawing/2014/main" id="{EB1C8B53-6194-0442-964B-194A7E8AFCE2}"/>
              </a:ext>
            </a:extLst>
          </p:cNvPr>
          <p:cNvCxnSpPr>
            <a:cxnSpLocks/>
          </p:cNvCxnSpPr>
          <p:nvPr/>
        </p:nvCxnSpPr>
        <p:spPr>
          <a:xfrm flipV="1">
            <a:off x="3731624" y="4060930"/>
            <a:ext cx="3600799" cy="30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DEE0E3F0-B70E-0A4B-8C31-2EC3BA717BD9}"/>
              </a:ext>
            </a:extLst>
          </p:cNvPr>
          <p:cNvSpPr txBox="1"/>
          <p:nvPr/>
        </p:nvSpPr>
        <p:spPr>
          <a:xfrm>
            <a:off x="5089213" y="3836598"/>
            <a:ext cx="1034246" cy="276999"/>
          </a:xfrm>
          <a:prstGeom prst="rect">
            <a:avLst/>
          </a:prstGeom>
          <a:noFill/>
        </p:spPr>
        <p:txBody>
          <a:bodyPr wrap="square" rtlCol="0">
            <a:spAutoFit/>
          </a:bodyPr>
          <a:lstStyle/>
          <a:p>
            <a:r>
              <a:rPr kumimoji="1" lang="zh-CN" altLang="en-US" sz="1200" dirty="0">
                <a:latin typeface="+mn-lt"/>
              </a:rPr>
              <a:t>更新数据库</a:t>
            </a:r>
          </a:p>
        </p:txBody>
      </p:sp>
      <p:cxnSp>
        <p:nvCxnSpPr>
          <p:cNvPr id="171" name="直线箭头连接符 170">
            <a:extLst>
              <a:ext uri="{FF2B5EF4-FFF2-40B4-BE49-F238E27FC236}">
                <a16:creationId xmlns:a16="http://schemas.microsoft.com/office/drawing/2014/main" id="{93C6B4DA-6A68-AE40-A7E8-528E5ED65B01}"/>
              </a:ext>
            </a:extLst>
          </p:cNvPr>
          <p:cNvCxnSpPr>
            <a:cxnSpLocks/>
          </p:cNvCxnSpPr>
          <p:nvPr/>
        </p:nvCxnSpPr>
        <p:spPr>
          <a:xfrm flipV="1">
            <a:off x="3737003" y="4308877"/>
            <a:ext cx="3600799" cy="30063"/>
          </a:xfrm>
          <a:prstGeom prst="straightConnector1">
            <a:avLst/>
          </a:prstGeom>
          <a:ln>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文本框 171">
            <a:extLst>
              <a:ext uri="{FF2B5EF4-FFF2-40B4-BE49-F238E27FC236}">
                <a16:creationId xmlns:a16="http://schemas.microsoft.com/office/drawing/2014/main" id="{B93241B8-9D23-1C4B-BE0B-3CDF079F260B}"/>
              </a:ext>
            </a:extLst>
          </p:cNvPr>
          <p:cNvSpPr txBox="1"/>
          <p:nvPr/>
        </p:nvSpPr>
        <p:spPr>
          <a:xfrm>
            <a:off x="5143901" y="4093959"/>
            <a:ext cx="1000113" cy="276999"/>
          </a:xfrm>
          <a:prstGeom prst="rect">
            <a:avLst/>
          </a:prstGeom>
          <a:noFill/>
        </p:spPr>
        <p:txBody>
          <a:bodyPr wrap="square" rtlCol="0">
            <a:spAutoFit/>
          </a:bodyPr>
          <a:lstStyle/>
          <a:p>
            <a:r>
              <a:rPr kumimoji="1" lang="zh-CN" altLang="en-US" sz="1200" dirty="0">
                <a:latin typeface="+mn-lt"/>
              </a:rPr>
              <a:t>更新成功</a:t>
            </a:r>
          </a:p>
        </p:txBody>
      </p:sp>
      <p:cxnSp>
        <p:nvCxnSpPr>
          <p:cNvPr id="177" name="直线箭头连接符 176">
            <a:extLst>
              <a:ext uri="{FF2B5EF4-FFF2-40B4-BE49-F238E27FC236}">
                <a16:creationId xmlns:a16="http://schemas.microsoft.com/office/drawing/2014/main" id="{E6CC4382-225F-D841-8E11-D22F787D4D95}"/>
              </a:ext>
            </a:extLst>
          </p:cNvPr>
          <p:cNvCxnSpPr>
            <a:cxnSpLocks/>
          </p:cNvCxnSpPr>
          <p:nvPr/>
        </p:nvCxnSpPr>
        <p:spPr>
          <a:xfrm flipV="1">
            <a:off x="3742263" y="4576889"/>
            <a:ext cx="3600799" cy="30063"/>
          </a:xfrm>
          <a:prstGeom prst="straightConnector1">
            <a:avLst/>
          </a:prstGeom>
          <a:ln>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文本框 177">
            <a:extLst>
              <a:ext uri="{FF2B5EF4-FFF2-40B4-BE49-F238E27FC236}">
                <a16:creationId xmlns:a16="http://schemas.microsoft.com/office/drawing/2014/main" id="{7F83F17B-C3CD-834A-B23C-733B762800C0}"/>
              </a:ext>
            </a:extLst>
          </p:cNvPr>
          <p:cNvSpPr txBox="1"/>
          <p:nvPr/>
        </p:nvSpPr>
        <p:spPr>
          <a:xfrm>
            <a:off x="5149636" y="4353204"/>
            <a:ext cx="824851" cy="276999"/>
          </a:xfrm>
          <a:prstGeom prst="rect">
            <a:avLst/>
          </a:prstGeom>
          <a:noFill/>
        </p:spPr>
        <p:txBody>
          <a:bodyPr wrap="square" rtlCol="0">
            <a:spAutoFit/>
          </a:bodyPr>
          <a:lstStyle/>
          <a:p>
            <a:r>
              <a:rPr kumimoji="1" lang="zh-CN" altLang="en-US" sz="1200" dirty="0">
                <a:latin typeface="+mn-lt"/>
              </a:rPr>
              <a:t>更新失败</a:t>
            </a:r>
          </a:p>
        </p:txBody>
      </p:sp>
      <p:sp>
        <p:nvSpPr>
          <p:cNvPr id="37" name="文本框">
            <a:extLst>
              <a:ext uri="{FF2B5EF4-FFF2-40B4-BE49-F238E27FC236}">
                <a16:creationId xmlns:a16="http://schemas.microsoft.com/office/drawing/2014/main" id="{74969722-1F5C-3C4A-94C9-C8DD1B5F32AA}"/>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应用设计</a:t>
            </a:r>
            <a:r>
              <a:rPr lang="en-US" altLang="zh-CN" sz="2200" b="1" dirty="0">
                <a:solidFill>
                  <a:srgbClr val="000000"/>
                </a:solidFill>
                <a:latin typeface="微软雅黑" panose="020B0503020204020204" pitchFamily="34" charset="-122"/>
                <a:ea typeface="微软雅黑" panose="020B0503020204020204" pitchFamily="34" charset="-122"/>
              </a:rPr>
              <a:t>2</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Tree>
    <p:extLst>
      <p:ext uri="{BB962C8B-B14F-4D97-AF65-F5344CB8AC3E}">
        <p14:creationId xmlns:p14="http://schemas.microsoft.com/office/powerpoint/2010/main" val="242025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additive="base">
                                        <p:cTn id="23" dur="500" fill="hold"/>
                                        <p:tgtEl>
                                          <p:spTgt spid="64"/>
                                        </p:tgtEl>
                                        <p:attrNameLst>
                                          <p:attrName>ppt_x</p:attrName>
                                        </p:attrNameLst>
                                      </p:cBhvr>
                                      <p:tavLst>
                                        <p:tav tm="0">
                                          <p:val>
                                            <p:strVal val="#ppt_x"/>
                                          </p:val>
                                        </p:tav>
                                        <p:tav tm="100000">
                                          <p:val>
                                            <p:strVal val="#ppt_x"/>
                                          </p:val>
                                        </p:tav>
                                      </p:tavLst>
                                    </p:anim>
                                    <p:anim calcmode="lin" valueType="num">
                                      <p:cBhvr additive="base">
                                        <p:cTn id="24" dur="500" fill="hold"/>
                                        <p:tgtEl>
                                          <p:spTgt spid="6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ppt_x"/>
                                          </p:val>
                                        </p:tav>
                                        <p:tav tm="100000">
                                          <p:val>
                                            <p:strVal val="#ppt_x"/>
                                          </p:val>
                                        </p:tav>
                                      </p:tavLst>
                                    </p:anim>
                                    <p:anim calcmode="lin" valueType="num">
                                      <p:cBhvr additive="base">
                                        <p:cTn id="36" dur="500" fill="hold"/>
                                        <p:tgtEl>
                                          <p:spTgt spid="7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ppt_x"/>
                                          </p:val>
                                        </p:tav>
                                        <p:tav tm="100000">
                                          <p:val>
                                            <p:strVal val="#ppt_x"/>
                                          </p:val>
                                        </p:tav>
                                      </p:tavLst>
                                    </p:anim>
                                    <p:anim calcmode="lin" valueType="num">
                                      <p:cBhvr additive="base">
                                        <p:cTn id="40" dur="500" fill="hold"/>
                                        <p:tgtEl>
                                          <p:spTgt spid="7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ppt_x"/>
                                          </p:val>
                                        </p:tav>
                                        <p:tav tm="100000">
                                          <p:val>
                                            <p:strVal val="#ppt_x"/>
                                          </p:val>
                                        </p:tav>
                                      </p:tavLst>
                                    </p:anim>
                                    <p:anim calcmode="lin" valueType="num">
                                      <p:cBhvr additive="base">
                                        <p:cTn id="44" dur="500" fill="hold"/>
                                        <p:tgtEl>
                                          <p:spTgt spid="7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ppt_x"/>
                                          </p:val>
                                        </p:tav>
                                        <p:tav tm="100000">
                                          <p:val>
                                            <p:strVal val="#ppt_x"/>
                                          </p:val>
                                        </p:tav>
                                      </p:tavLst>
                                    </p:anim>
                                    <p:anim calcmode="lin" valueType="num">
                                      <p:cBhvr additive="base">
                                        <p:cTn id="48" dur="500" fill="hold"/>
                                        <p:tgtEl>
                                          <p:spTgt spid="7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ppt_x"/>
                                          </p:val>
                                        </p:tav>
                                        <p:tav tm="100000">
                                          <p:val>
                                            <p:strVal val="#ppt_x"/>
                                          </p:val>
                                        </p:tav>
                                      </p:tavLst>
                                    </p:anim>
                                    <p:anim calcmode="lin" valueType="num">
                                      <p:cBhvr additive="base">
                                        <p:cTn id="52" dur="500" fill="hold"/>
                                        <p:tgtEl>
                                          <p:spTgt spid="7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 calcmode="lin" valueType="num">
                                      <p:cBhvr additive="base">
                                        <p:cTn id="55" dur="500" fill="hold"/>
                                        <p:tgtEl>
                                          <p:spTgt spid="84"/>
                                        </p:tgtEl>
                                        <p:attrNameLst>
                                          <p:attrName>ppt_x</p:attrName>
                                        </p:attrNameLst>
                                      </p:cBhvr>
                                      <p:tavLst>
                                        <p:tav tm="0">
                                          <p:val>
                                            <p:strVal val="#ppt_x"/>
                                          </p:val>
                                        </p:tav>
                                        <p:tav tm="100000">
                                          <p:val>
                                            <p:strVal val="#ppt_x"/>
                                          </p:val>
                                        </p:tav>
                                      </p:tavLst>
                                    </p:anim>
                                    <p:anim calcmode="lin" valueType="num">
                                      <p:cBhvr additive="base">
                                        <p:cTn id="56" dur="500" fill="hold"/>
                                        <p:tgtEl>
                                          <p:spTgt spid="8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500" fill="hold"/>
                                        <p:tgtEl>
                                          <p:spTgt spid="98"/>
                                        </p:tgtEl>
                                        <p:attrNameLst>
                                          <p:attrName>ppt_x</p:attrName>
                                        </p:attrNameLst>
                                      </p:cBhvr>
                                      <p:tavLst>
                                        <p:tav tm="0">
                                          <p:val>
                                            <p:strVal val="#ppt_x"/>
                                          </p:val>
                                        </p:tav>
                                        <p:tav tm="100000">
                                          <p:val>
                                            <p:strVal val="#ppt_x"/>
                                          </p:val>
                                        </p:tav>
                                      </p:tavLst>
                                    </p:anim>
                                    <p:anim calcmode="lin" valueType="num">
                                      <p:cBhvr additive="base">
                                        <p:cTn id="60" dur="500" fill="hold"/>
                                        <p:tgtEl>
                                          <p:spTgt spid="9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23"/>
                                        </p:tgtEl>
                                        <p:attrNameLst>
                                          <p:attrName>style.visibility</p:attrName>
                                        </p:attrNameLst>
                                      </p:cBhvr>
                                      <p:to>
                                        <p:strVal val="visible"/>
                                      </p:to>
                                    </p:set>
                                    <p:anim calcmode="lin" valueType="num">
                                      <p:cBhvr additive="base">
                                        <p:cTn id="67" dur="500" fill="hold"/>
                                        <p:tgtEl>
                                          <p:spTgt spid="123"/>
                                        </p:tgtEl>
                                        <p:attrNameLst>
                                          <p:attrName>ppt_x</p:attrName>
                                        </p:attrNameLst>
                                      </p:cBhvr>
                                      <p:tavLst>
                                        <p:tav tm="0">
                                          <p:val>
                                            <p:strVal val="#ppt_x"/>
                                          </p:val>
                                        </p:tav>
                                        <p:tav tm="100000">
                                          <p:val>
                                            <p:strVal val="#ppt_x"/>
                                          </p:val>
                                        </p:tav>
                                      </p:tavLst>
                                    </p:anim>
                                    <p:anim calcmode="lin" valueType="num">
                                      <p:cBhvr additive="base">
                                        <p:cTn id="68" dur="500" fill="hold"/>
                                        <p:tgtEl>
                                          <p:spTgt spid="12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4"/>
                                        </p:tgtEl>
                                        <p:attrNameLst>
                                          <p:attrName>style.visibility</p:attrName>
                                        </p:attrNameLst>
                                      </p:cBhvr>
                                      <p:to>
                                        <p:strVal val="visible"/>
                                      </p:to>
                                    </p:set>
                                    <p:anim calcmode="lin" valueType="num">
                                      <p:cBhvr additive="base">
                                        <p:cTn id="71" dur="500" fill="hold"/>
                                        <p:tgtEl>
                                          <p:spTgt spid="124"/>
                                        </p:tgtEl>
                                        <p:attrNameLst>
                                          <p:attrName>ppt_x</p:attrName>
                                        </p:attrNameLst>
                                      </p:cBhvr>
                                      <p:tavLst>
                                        <p:tav tm="0">
                                          <p:val>
                                            <p:strVal val="#ppt_x"/>
                                          </p:val>
                                        </p:tav>
                                        <p:tav tm="100000">
                                          <p:val>
                                            <p:strVal val="#ppt_x"/>
                                          </p:val>
                                        </p:tav>
                                      </p:tavLst>
                                    </p:anim>
                                    <p:anim calcmode="lin" valueType="num">
                                      <p:cBhvr additive="base">
                                        <p:cTn id="72" dur="500" fill="hold"/>
                                        <p:tgtEl>
                                          <p:spTgt spid="12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 calcmode="lin" valueType="num">
                                      <p:cBhvr additive="base">
                                        <p:cTn id="75" dur="500" fill="hold"/>
                                        <p:tgtEl>
                                          <p:spTgt spid="125"/>
                                        </p:tgtEl>
                                        <p:attrNameLst>
                                          <p:attrName>ppt_x</p:attrName>
                                        </p:attrNameLst>
                                      </p:cBhvr>
                                      <p:tavLst>
                                        <p:tav tm="0">
                                          <p:val>
                                            <p:strVal val="#ppt_x"/>
                                          </p:val>
                                        </p:tav>
                                        <p:tav tm="100000">
                                          <p:val>
                                            <p:strVal val="#ppt_x"/>
                                          </p:val>
                                        </p:tav>
                                      </p:tavLst>
                                    </p:anim>
                                    <p:anim calcmode="lin" valueType="num">
                                      <p:cBhvr additive="base">
                                        <p:cTn id="76" dur="500" fill="hold"/>
                                        <p:tgtEl>
                                          <p:spTgt spid="12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 calcmode="lin" valueType="num">
                                      <p:cBhvr additive="base">
                                        <p:cTn id="79" dur="500" fill="hold"/>
                                        <p:tgtEl>
                                          <p:spTgt spid="144"/>
                                        </p:tgtEl>
                                        <p:attrNameLst>
                                          <p:attrName>ppt_x</p:attrName>
                                        </p:attrNameLst>
                                      </p:cBhvr>
                                      <p:tavLst>
                                        <p:tav tm="0">
                                          <p:val>
                                            <p:strVal val="#ppt_x"/>
                                          </p:val>
                                        </p:tav>
                                        <p:tav tm="100000">
                                          <p:val>
                                            <p:strVal val="#ppt_x"/>
                                          </p:val>
                                        </p:tav>
                                      </p:tavLst>
                                    </p:anim>
                                    <p:anim calcmode="lin" valueType="num">
                                      <p:cBhvr additive="base">
                                        <p:cTn id="80" dur="500" fill="hold"/>
                                        <p:tgtEl>
                                          <p:spTgt spid="14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51"/>
                                        </p:tgtEl>
                                        <p:attrNameLst>
                                          <p:attrName>style.visibility</p:attrName>
                                        </p:attrNameLst>
                                      </p:cBhvr>
                                      <p:to>
                                        <p:strVal val="visible"/>
                                      </p:to>
                                    </p:set>
                                    <p:anim calcmode="lin" valueType="num">
                                      <p:cBhvr additive="base">
                                        <p:cTn id="83" dur="500" fill="hold"/>
                                        <p:tgtEl>
                                          <p:spTgt spid="151"/>
                                        </p:tgtEl>
                                        <p:attrNameLst>
                                          <p:attrName>ppt_x</p:attrName>
                                        </p:attrNameLst>
                                      </p:cBhvr>
                                      <p:tavLst>
                                        <p:tav tm="0">
                                          <p:val>
                                            <p:strVal val="#ppt_x"/>
                                          </p:val>
                                        </p:tav>
                                        <p:tav tm="100000">
                                          <p:val>
                                            <p:strVal val="#ppt_x"/>
                                          </p:val>
                                        </p:tav>
                                      </p:tavLst>
                                    </p:anim>
                                    <p:anim calcmode="lin" valueType="num">
                                      <p:cBhvr additive="base">
                                        <p:cTn id="84" dur="500" fill="hold"/>
                                        <p:tgtEl>
                                          <p:spTgt spid="15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52"/>
                                        </p:tgtEl>
                                        <p:attrNameLst>
                                          <p:attrName>style.visibility</p:attrName>
                                        </p:attrNameLst>
                                      </p:cBhvr>
                                      <p:to>
                                        <p:strVal val="visible"/>
                                      </p:to>
                                    </p:set>
                                    <p:anim calcmode="lin" valueType="num">
                                      <p:cBhvr additive="base">
                                        <p:cTn id="87" dur="500" fill="hold"/>
                                        <p:tgtEl>
                                          <p:spTgt spid="152"/>
                                        </p:tgtEl>
                                        <p:attrNameLst>
                                          <p:attrName>ppt_x</p:attrName>
                                        </p:attrNameLst>
                                      </p:cBhvr>
                                      <p:tavLst>
                                        <p:tav tm="0">
                                          <p:val>
                                            <p:strVal val="#ppt_x"/>
                                          </p:val>
                                        </p:tav>
                                        <p:tav tm="100000">
                                          <p:val>
                                            <p:strVal val="#ppt_x"/>
                                          </p:val>
                                        </p:tav>
                                      </p:tavLst>
                                    </p:anim>
                                    <p:anim calcmode="lin" valueType="num">
                                      <p:cBhvr additive="base">
                                        <p:cTn id="88" dur="500" fill="hold"/>
                                        <p:tgtEl>
                                          <p:spTgt spid="15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53"/>
                                        </p:tgtEl>
                                        <p:attrNameLst>
                                          <p:attrName>style.visibility</p:attrName>
                                        </p:attrNameLst>
                                      </p:cBhvr>
                                      <p:to>
                                        <p:strVal val="visible"/>
                                      </p:to>
                                    </p:set>
                                    <p:anim calcmode="lin" valueType="num">
                                      <p:cBhvr additive="base">
                                        <p:cTn id="91" dur="500" fill="hold"/>
                                        <p:tgtEl>
                                          <p:spTgt spid="153"/>
                                        </p:tgtEl>
                                        <p:attrNameLst>
                                          <p:attrName>ppt_x</p:attrName>
                                        </p:attrNameLst>
                                      </p:cBhvr>
                                      <p:tavLst>
                                        <p:tav tm="0">
                                          <p:val>
                                            <p:strVal val="#ppt_x"/>
                                          </p:val>
                                        </p:tav>
                                        <p:tav tm="100000">
                                          <p:val>
                                            <p:strVal val="#ppt_x"/>
                                          </p:val>
                                        </p:tav>
                                      </p:tavLst>
                                    </p:anim>
                                    <p:anim calcmode="lin" valueType="num">
                                      <p:cBhvr additive="base">
                                        <p:cTn id="92" dur="500" fill="hold"/>
                                        <p:tgtEl>
                                          <p:spTgt spid="15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58"/>
                                        </p:tgtEl>
                                        <p:attrNameLst>
                                          <p:attrName>style.visibility</p:attrName>
                                        </p:attrNameLst>
                                      </p:cBhvr>
                                      <p:to>
                                        <p:strVal val="visible"/>
                                      </p:to>
                                    </p:set>
                                    <p:anim calcmode="lin" valueType="num">
                                      <p:cBhvr additive="base">
                                        <p:cTn id="95" dur="500" fill="hold"/>
                                        <p:tgtEl>
                                          <p:spTgt spid="158"/>
                                        </p:tgtEl>
                                        <p:attrNameLst>
                                          <p:attrName>ppt_x</p:attrName>
                                        </p:attrNameLst>
                                      </p:cBhvr>
                                      <p:tavLst>
                                        <p:tav tm="0">
                                          <p:val>
                                            <p:strVal val="#ppt_x"/>
                                          </p:val>
                                        </p:tav>
                                        <p:tav tm="100000">
                                          <p:val>
                                            <p:strVal val="#ppt_x"/>
                                          </p:val>
                                        </p:tav>
                                      </p:tavLst>
                                    </p:anim>
                                    <p:anim calcmode="lin" valueType="num">
                                      <p:cBhvr additive="base">
                                        <p:cTn id="96" dur="500" fill="hold"/>
                                        <p:tgtEl>
                                          <p:spTgt spid="15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59"/>
                                        </p:tgtEl>
                                        <p:attrNameLst>
                                          <p:attrName>style.visibility</p:attrName>
                                        </p:attrNameLst>
                                      </p:cBhvr>
                                      <p:to>
                                        <p:strVal val="visible"/>
                                      </p:to>
                                    </p:set>
                                    <p:anim calcmode="lin" valueType="num">
                                      <p:cBhvr additive="base">
                                        <p:cTn id="99" dur="500" fill="hold"/>
                                        <p:tgtEl>
                                          <p:spTgt spid="159"/>
                                        </p:tgtEl>
                                        <p:attrNameLst>
                                          <p:attrName>ppt_x</p:attrName>
                                        </p:attrNameLst>
                                      </p:cBhvr>
                                      <p:tavLst>
                                        <p:tav tm="0">
                                          <p:val>
                                            <p:strVal val="#ppt_x"/>
                                          </p:val>
                                        </p:tav>
                                        <p:tav tm="100000">
                                          <p:val>
                                            <p:strVal val="#ppt_x"/>
                                          </p:val>
                                        </p:tav>
                                      </p:tavLst>
                                    </p:anim>
                                    <p:anim calcmode="lin" valueType="num">
                                      <p:cBhvr additive="base">
                                        <p:cTn id="100" dur="500" fill="hold"/>
                                        <p:tgtEl>
                                          <p:spTgt spid="159"/>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60"/>
                                        </p:tgtEl>
                                        <p:attrNameLst>
                                          <p:attrName>style.visibility</p:attrName>
                                        </p:attrNameLst>
                                      </p:cBhvr>
                                      <p:to>
                                        <p:strVal val="visible"/>
                                      </p:to>
                                    </p:set>
                                    <p:anim calcmode="lin" valueType="num">
                                      <p:cBhvr additive="base">
                                        <p:cTn id="103" dur="500" fill="hold"/>
                                        <p:tgtEl>
                                          <p:spTgt spid="160"/>
                                        </p:tgtEl>
                                        <p:attrNameLst>
                                          <p:attrName>ppt_x</p:attrName>
                                        </p:attrNameLst>
                                      </p:cBhvr>
                                      <p:tavLst>
                                        <p:tav tm="0">
                                          <p:val>
                                            <p:strVal val="#ppt_x"/>
                                          </p:val>
                                        </p:tav>
                                        <p:tav tm="100000">
                                          <p:val>
                                            <p:strVal val="#ppt_x"/>
                                          </p:val>
                                        </p:tav>
                                      </p:tavLst>
                                    </p:anim>
                                    <p:anim calcmode="lin" valueType="num">
                                      <p:cBhvr additive="base">
                                        <p:cTn id="104" dur="500" fill="hold"/>
                                        <p:tgtEl>
                                          <p:spTgt spid="160"/>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61"/>
                                        </p:tgtEl>
                                        <p:attrNameLst>
                                          <p:attrName>style.visibility</p:attrName>
                                        </p:attrNameLst>
                                      </p:cBhvr>
                                      <p:to>
                                        <p:strVal val="visible"/>
                                      </p:to>
                                    </p:set>
                                    <p:anim calcmode="lin" valueType="num">
                                      <p:cBhvr additive="base">
                                        <p:cTn id="107" dur="500" fill="hold"/>
                                        <p:tgtEl>
                                          <p:spTgt spid="161"/>
                                        </p:tgtEl>
                                        <p:attrNameLst>
                                          <p:attrName>ppt_x</p:attrName>
                                        </p:attrNameLst>
                                      </p:cBhvr>
                                      <p:tavLst>
                                        <p:tav tm="0">
                                          <p:val>
                                            <p:strVal val="#ppt_x"/>
                                          </p:val>
                                        </p:tav>
                                        <p:tav tm="100000">
                                          <p:val>
                                            <p:strVal val="#ppt_x"/>
                                          </p:val>
                                        </p:tav>
                                      </p:tavLst>
                                    </p:anim>
                                    <p:anim calcmode="lin" valueType="num">
                                      <p:cBhvr additive="base">
                                        <p:cTn id="108" dur="500" fill="hold"/>
                                        <p:tgtEl>
                                          <p:spTgt spid="16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anim calcmode="lin" valueType="num">
                                      <p:cBhvr additive="base">
                                        <p:cTn id="111" dur="500" fill="hold"/>
                                        <p:tgtEl>
                                          <p:spTgt spid="162"/>
                                        </p:tgtEl>
                                        <p:attrNameLst>
                                          <p:attrName>ppt_x</p:attrName>
                                        </p:attrNameLst>
                                      </p:cBhvr>
                                      <p:tavLst>
                                        <p:tav tm="0">
                                          <p:val>
                                            <p:strVal val="#ppt_x"/>
                                          </p:val>
                                        </p:tav>
                                        <p:tav tm="100000">
                                          <p:val>
                                            <p:strVal val="#ppt_x"/>
                                          </p:val>
                                        </p:tav>
                                      </p:tavLst>
                                    </p:anim>
                                    <p:anim calcmode="lin" valueType="num">
                                      <p:cBhvr additive="base">
                                        <p:cTn id="112" dur="500" fill="hold"/>
                                        <p:tgtEl>
                                          <p:spTgt spid="16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63"/>
                                        </p:tgtEl>
                                        <p:attrNameLst>
                                          <p:attrName>style.visibility</p:attrName>
                                        </p:attrNameLst>
                                      </p:cBhvr>
                                      <p:to>
                                        <p:strVal val="visible"/>
                                      </p:to>
                                    </p:set>
                                    <p:anim calcmode="lin" valueType="num">
                                      <p:cBhvr additive="base">
                                        <p:cTn id="115" dur="500" fill="hold"/>
                                        <p:tgtEl>
                                          <p:spTgt spid="163"/>
                                        </p:tgtEl>
                                        <p:attrNameLst>
                                          <p:attrName>ppt_x</p:attrName>
                                        </p:attrNameLst>
                                      </p:cBhvr>
                                      <p:tavLst>
                                        <p:tav tm="0">
                                          <p:val>
                                            <p:strVal val="#ppt_x"/>
                                          </p:val>
                                        </p:tav>
                                        <p:tav tm="100000">
                                          <p:val>
                                            <p:strVal val="#ppt_x"/>
                                          </p:val>
                                        </p:tav>
                                      </p:tavLst>
                                    </p:anim>
                                    <p:anim calcmode="lin" valueType="num">
                                      <p:cBhvr additive="base">
                                        <p:cTn id="116" dur="500" fill="hold"/>
                                        <p:tgtEl>
                                          <p:spTgt spid="163"/>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64"/>
                                        </p:tgtEl>
                                        <p:attrNameLst>
                                          <p:attrName>style.visibility</p:attrName>
                                        </p:attrNameLst>
                                      </p:cBhvr>
                                      <p:to>
                                        <p:strVal val="visible"/>
                                      </p:to>
                                    </p:set>
                                    <p:anim calcmode="lin" valueType="num">
                                      <p:cBhvr additive="base">
                                        <p:cTn id="119" dur="500" fill="hold"/>
                                        <p:tgtEl>
                                          <p:spTgt spid="164"/>
                                        </p:tgtEl>
                                        <p:attrNameLst>
                                          <p:attrName>ppt_x</p:attrName>
                                        </p:attrNameLst>
                                      </p:cBhvr>
                                      <p:tavLst>
                                        <p:tav tm="0">
                                          <p:val>
                                            <p:strVal val="#ppt_x"/>
                                          </p:val>
                                        </p:tav>
                                        <p:tav tm="100000">
                                          <p:val>
                                            <p:strVal val="#ppt_x"/>
                                          </p:val>
                                        </p:tav>
                                      </p:tavLst>
                                    </p:anim>
                                    <p:anim calcmode="lin" valueType="num">
                                      <p:cBhvr additive="base">
                                        <p:cTn id="120" dur="500" fill="hold"/>
                                        <p:tgtEl>
                                          <p:spTgt spid="16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70"/>
                                        </p:tgtEl>
                                        <p:attrNameLst>
                                          <p:attrName>style.visibility</p:attrName>
                                        </p:attrNameLst>
                                      </p:cBhvr>
                                      <p:to>
                                        <p:strVal val="visible"/>
                                      </p:to>
                                    </p:set>
                                    <p:anim calcmode="lin" valueType="num">
                                      <p:cBhvr additive="base">
                                        <p:cTn id="123" dur="500" fill="hold"/>
                                        <p:tgtEl>
                                          <p:spTgt spid="170"/>
                                        </p:tgtEl>
                                        <p:attrNameLst>
                                          <p:attrName>ppt_x</p:attrName>
                                        </p:attrNameLst>
                                      </p:cBhvr>
                                      <p:tavLst>
                                        <p:tav tm="0">
                                          <p:val>
                                            <p:strVal val="#ppt_x"/>
                                          </p:val>
                                        </p:tav>
                                        <p:tav tm="100000">
                                          <p:val>
                                            <p:strVal val="#ppt_x"/>
                                          </p:val>
                                        </p:tav>
                                      </p:tavLst>
                                    </p:anim>
                                    <p:anim calcmode="lin" valueType="num">
                                      <p:cBhvr additive="base">
                                        <p:cTn id="124" dur="500" fill="hold"/>
                                        <p:tgtEl>
                                          <p:spTgt spid="170"/>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71"/>
                                        </p:tgtEl>
                                        <p:attrNameLst>
                                          <p:attrName>style.visibility</p:attrName>
                                        </p:attrNameLst>
                                      </p:cBhvr>
                                      <p:to>
                                        <p:strVal val="visible"/>
                                      </p:to>
                                    </p:set>
                                    <p:anim calcmode="lin" valueType="num">
                                      <p:cBhvr additive="base">
                                        <p:cTn id="127" dur="500" fill="hold"/>
                                        <p:tgtEl>
                                          <p:spTgt spid="171"/>
                                        </p:tgtEl>
                                        <p:attrNameLst>
                                          <p:attrName>ppt_x</p:attrName>
                                        </p:attrNameLst>
                                      </p:cBhvr>
                                      <p:tavLst>
                                        <p:tav tm="0">
                                          <p:val>
                                            <p:strVal val="#ppt_x"/>
                                          </p:val>
                                        </p:tav>
                                        <p:tav tm="100000">
                                          <p:val>
                                            <p:strVal val="#ppt_x"/>
                                          </p:val>
                                        </p:tav>
                                      </p:tavLst>
                                    </p:anim>
                                    <p:anim calcmode="lin" valueType="num">
                                      <p:cBhvr additive="base">
                                        <p:cTn id="128" dur="500" fill="hold"/>
                                        <p:tgtEl>
                                          <p:spTgt spid="171"/>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72"/>
                                        </p:tgtEl>
                                        <p:attrNameLst>
                                          <p:attrName>style.visibility</p:attrName>
                                        </p:attrNameLst>
                                      </p:cBhvr>
                                      <p:to>
                                        <p:strVal val="visible"/>
                                      </p:to>
                                    </p:set>
                                    <p:anim calcmode="lin" valueType="num">
                                      <p:cBhvr additive="base">
                                        <p:cTn id="131" dur="500" fill="hold"/>
                                        <p:tgtEl>
                                          <p:spTgt spid="172"/>
                                        </p:tgtEl>
                                        <p:attrNameLst>
                                          <p:attrName>ppt_x</p:attrName>
                                        </p:attrNameLst>
                                      </p:cBhvr>
                                      <p:tavLst>
                                        <p:tav tm="0">
                                          <p:val>
                                            <p:strVal val="#ppt_x"/>
                                          </p:val>
                                        </p:tav>
                                        <p:tav tm="100000">
                                          <p:val>
                                            <p:strVal val="#ppt_x"/>
                                          </p:val>
                                        </p:tav>
                                      </p:tavLst>
                                    </p:anim>
                                    <p:anim calcmode="lin" valueType="num">
                                      <p:cBhvr additive="base">
                                        <p:cTn id="132" dur="500" fill="hold"/>
                                        <p:tgtEl>
                                          <p:spTgt spid="172"/>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177"/>
                                        </p:tgtEl>
                                        <p:attrNameLst>
                                          <p:attrName>style.visibility</p:attrName>
                                        </p:attrNameLst>
                                      </p:cBhvr>
                                      <p:to>
                                        <p:strVal val="visible"/>
                                      </p:to>
                                    </p:set>
                                    <p:anim calcmode="lin" valueType="num">
                                      <p:cBhvr additive="base">
                                        <p:cTn id="135" dur="500" fill="hold"/>
                                        <p:tgtEl>
                                          <p:spTgt spid="177"/>
                                        </p:tgtEl>
                                        <p:attrNameLst>
                                          <p:attrName>ppt_x</p:attrName>
                                        </p:attrNameLst>
                                      </p:cBhvr>
                                      <p:tavLst>
                                        <p:tav tm="0">
                                          <p:val>
                                            <p:strVal val="#ppt_x"/>
                                          </p:val>
                                        </p:tav>
                                        <p:tav tm="100000">
                                          <p:val>
                                            <p:strVal val="#ppt_x"/>
                                          </p:val>
                                        </p:tav>
                                      </p:tavLst>
                                    </p:anim>
                                    <p:anim calcmode="lin" valueType="num">
                                      <p:cBhvr additive="base">
                                        <p:cTn id="136" dur="500" fill="hold"/>
                                        <p:tgtEl>
                                          <p:spTgt spid="177"/>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178"/>
                                        </p:tgtEl>
                                        <p:attrNameLst>
                                          <p:attrName>style.visibility</p:attrName>
                                        </p:attrNameLst>
                                      </p:cBhvr>
                                      <p:to>
                                        <p:strVal val="visible"/>
                                      </p:to>
                                    </p:set>
                                    <p:anim calcmode="lin" valueType="num">
                                      <p:cBhvr additive="base">
                                        <p:cTn id="139" dur="500" fill="hold"/>
                                        <p:tgtEl>
                                          <p:spTgt spid="178"/>
                                        </p:tgtEl>
                                        <p:attrNameLst>
                                          <p:attrName>ppt_x</p:attrName>
                                        </p:attrNameLst>
                                      </p:cBhvr>
                                      <p:tavLst>
                                        <p:tav tm="0">
                                          <p:val>
                                            <p:strVal val="#ppt_x"/>
                                          </p:val>
                                        </p:tav>
                                        <p:tav tm="100000">
                                          <p:val>
                                            <p:strVal val="#ppt_x"/>
                                          </p:val>
                                        </p:tav>
                                      </p:tavLst>
                                    </p:anim>
                                    <p:anim calcmode="lin" valueType="num">
                                      <p:cBhvr additive="base">
                                        <p:cTn id="140"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37">
                                            <p:txEl>
                                              <p:pRg st="0" end="0"/>
                                            </p:txEl>
                                          </p:spTgt>
                                        </p:tgtEl>
                                        <p:attrNameLst>
                                          <p:attrName>style.visibility</p:attrName>
                                        </p:attrNameLst>
                                      </p:cBhvr>
                                      <p:to>
                                        <p:strVal val="visible"/>
                                      </p:to>
                                    </p:set>
                                    <p:anim calcmode="lin" valueType="num">
                                      <p:cBhvr additive="base">
                                        <p:cTn id="145"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7" grpId="0" animBg="1"/>
      <p:bldP spid="70" grpId="0" animBg="1"/>
      <p:bldP spid="72" grpId="0"/>
      <p:bldP spid="74" grpId="0"/>
      <p:bldP spid="84" grpId="0" animBg="1"/>
      <p:bldP spid="98" grpId="0" animBg="1"/>
      <p:bldP spid="123" grpId="0"/>
      <p:bldP spid="125" grpId="0"/>
      <p:bldP spid="144" grpId="0"/>
      <p:bldP spid="151" grpId="0" animBg="1"/>
      <p:bldP spid="153" grpId="0"/>
      <p:bldP spid="162" grpId="0"/>
      <p:bldP spid="163" grpId="0" animBg="1"/>
      <p:bldP spid="170" grpId="0"/>
      <p:bldP spid="172" grpId="0"/>
      <p:bldP spid="17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应用设计</a:t>
            </a:r>
            <a:r>
              <a:rPr lang="en-US" altLang="zh-CN" sz="2200" b="1" dirty="0">
                <a:solidFill>
                  <a:srgbClr val="000000"/>
                </a:solidFill>
                <a:latin typeface="微软雅黑" panose="020B0503020204020204" pitchFamily="34" charset="-122"/>
                <a:ea typeface="微软雅黑" panose="020B0503020204020204" pitchFamily="34" charset="-122"/>
              </a:rPr>
              <a:t>3</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事务的一致性</a:t>
            </a: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rPr>
              <a:t>事务的原子性</a:t>
            </a: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事务的隔离性</a:t>
            </a:r>
          </a:p>
        </p:txBody>
      </p:sp>
      <p:pic>
        <p:nvPicPr>
          <p:cNvPr id="3" name="图片 2">
            <a:extLst>
              <a:ext uri="{FF2B5EF4-FFF2-40B4-BE49-F238E27FC236}">
                <a16:creationId xmlns:a16="http://schemas.microsoft.com/office/drawing/2014/main" id="{2917D74D-57CA-0F48-830B-B5631A5234C0}"/>
              </a:ext>
            </a:extLst>
          </p:cNvPr>
          <p:cNvPicPr>
            <a:picLocks noChangeAspect="1"/>
          </p:cNvPicPr>
          <p:nvPr/>
        </p:nvPicPr>
        <p:blipFill>
          <a:blip r:embed="rId3"/>
          <a:stretch>
            <a:fillRect/>
          </a:stretch>
        </p:blipFill>
        <p:spPr>
          <a:xfrm>
            <a:off x="3773953" y="1535660"/>
            <a:ext cx="4374828" cy="3450336"/>
          </a:xfrm>
          <a:prstGeom prst="rect">
            <a:avLst/>
          </a:prstGeom>
        </p:spPr>
      </p:pic>
      <p:sp>
        <p:nvSpPr>
          <p:cNvPr id="9" name="矩形">
            <a:extLst>
              <a:ext uri="{FF2B5EF4-FFF2-40B4-BE49-F238E27FC236}">
                <a16:creationId xmlns:a16="http://schemas.microsoft.com/office/drawing/2014/main" id="{96E06D00-7690-3348-B452-0214D3E90391}"/>
              </a:ext>
            </a:extLst>
          </p:cNvPr>
          <p:cNvSpPr>
            <a:spLocks/>
          </p:cNvSpPr>
          <p:nvPr/>
        </p:nvSpPr>
        <p:spPr>
          <a:xfrm>
            <a:off x="539550" y="4430102"/>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sym typeface="Calibri" pitchFamily="34" charset="0"/>
              </a:rPr>
              <a:t>事务的持久性</a:t>
            </a:r>
          </a:p>
        </p:txBody>
      </p:sp>
    </p:spTree>
    <p:extLst>
      <p:ext uri="{BB962C8B-B14F-4D97-AF65-F5344CB8AC3E}">
        <p14:creationId xmlns:p14="http://schemas.microsoft.com/office/powerpoint/2010/main" val="94460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4902440" y="1781163"/>
            <a:ext cx="3359458" cy="421137"/>
          </a:xfrm>
          <a:prstGeom prst="rect">
            <a:avLst/>
          </a:prstGeom>
        </p:spPr>
        <p:txBody>
          <a:bodyPr vert="horz" lIns="91440" tIns="45720" rIns="91440" bIns="45720" anchor="ctr"/>
          <a:lstStyle>
            <a:lvl1pPr lvl="0" algn="l" defTabSz="685800">
              <a:lnSpc>
                <a:spcPct val="90000"/>
              </a:lnSpc>
              <a:spcBef>
                <a:spcPct val="0"/>
              </a:spcBef>
              <a:buNone/>
              <a:defRPr sz="3300" kern="1200">
                <a:solidFill>
                  <a:schemeClr val="tx1"/>
                </a:solidFill>
                <a:latin typeface="Calibri Light"/>
                <a:ea typeface="等线 Light"/>
              </a:defRPr>
            </a:lvl1pPr>
          </a:lstStyle>
          <a:p>
            <a:pPr marL="342900" indent="-342900">
              <a:buFont typeface="Wingdings" charset="2"/>
              <a:buChar char="u"/>
            </a:pPr>
            <a:r>
              <a:rPr lang="en-US" sz="2000" dirty="0" err="1">
                <a:solidFill>
                  <a:srgbClr val="000000"/>
                </a:solidFill>
                <a:latin typeface="微软雅黑"/>
                <a:ea typeface="微软雅黑"/>
              </a:rPr>
              <a:t>系统分析设计与实现</a:t>
            </a:r>
            <a:endParaRPr lang="en-US" sz="2000" dirty="0">
              <a:solidFill>
                <a:srgbClr val="000000"/>
              </a:solidFill>
              <a:latin typeface="微软雅黑"/>
              <a:ea typeface="微软雅黑"/>
            </a:endParaRPr>
          </a:p>
        </p:txBody>
      </p:sp>
      <p:sp>
        <p:nvSpPr>
          <p:cNvPr id="4" name="标题 1"/>
          <p:cNvSpPr txBox="1"/>
          <p:nvPr/>
        </p:nvSpPr>
        <p:spPr>
          <a:xfrm>
            <a:off x="1312524" y="3014817"/>
            <a:ext cx="3492766" cy="421137"/>
          </a:xfrm>
          <a:prstGeom prst="rect">
            <a:avLst/>
          </a:prstGeom>
        </p:spPr>
        <p:txBody>
          <a:bodyPr vert="horz" lIns="91440" tIns="45720" rIns="91440" bIns="45720" anchor="ctr"/>
          <a:lstStyle>
            <a:lvl1pPr lvl="0" algn="l" defTabSz="685800">
              <a:lnSpc>
                <a:spcPct val="90000"/>
              </a:lnSpc>
              <a:spcBef>
                <a:spcPct val="0"/>
              </a:spcBef>
              <a:buNone/>
              <a:defRPr sz="3300" kern="1200">
                <a:solidFill>
                  <a:schemeClr val="tx1"/>
                </a:solidFill>
                <a:latin typeface="Calibri Light"/>
                <a:ea typeface="等线 Light"/>
              </a:defRPr>
            </a:lvl1pPr>
          </a:lstStyle>
          <a:p>
            <a:pPr marL="342900" indent="-342900">
              <a:buFont typeface="Wingdings" charset="2"/>
              <a:buChar char="u"/>
            </a:pPr>
            <a:r>
              <a:rPr lang="zh-CN" altLang="en-US" sz="1850" dirty="0">
                <a:solidFill>
                  <a:srgbClr val="000000"/>
                </a:solidFill>
                <a:latin typeface="微软雅黑"/>
                <a:ea typeface="微软雅黑"/>
              </a:rPr>
              <a:t>性能度量和性能测试</a:t>
            </a:r>
            <a:endParaRPr lang="en-US" sz="1850" dirty="0">
              <a:solidFill>
                <a:srgbClr val="000000"/>
              </a:solidFill>
              <a:latin typeface="微软雅黑"/>
              <a:ea typeface="微软雅黑"/>
            </a:endParaRPr>
          </a:p>
        </p:txBody>
      </p:sp>
      <p:sp>
        <p:nvSpPr>
          <p:cNvPr id="5" name="标题 1"/>
          <p:cNvSpPr txBox="1"/>
          <p:nvPr/>
        </p:nvSpPr>
        <p:spPr>
          <a:xfrm>
            <a:off x="1312524" y="1781163"/>
            <a:ext cx="3415003" cy="421137"/>
          </a:xfrm>
          <a:prstGeom prst="rect">
            <a:avLst/>
          </a:prstGeom>
        </p:spPr>
        <p:txBody>
          <a:bodyPr vert="horz" lIns="91440" tIns="45720" rIns="91440" bIns="45720" anchor="ctr"/>
          <a:lstStyle>
            <a:lvl1pPr lvl="0" algn="l" defTabSz="685800">
              <a:lnSpc>
                <a:spcPct val="90000"/>
              </a:lnSpc>
              <a:spcBef>
                <a:spcPct val="0"/>
              </a:spcBef>
              <a:buNone/>
              <a:defRPr sz="3300" kern="1200">
                <a:solidFill>
                  <a:schemeClr val="tx1"/>
                </a:solidFill>
                <a:latin typeface="Calibri Light"/>
                <a:ea typeface="等线 Light"/>
              </a:defRPr>
            </a:lvl1pPr>
          </a:lstStyle>
          <a:p>
            <a:pPr marL="342900" indent="-342900">
              <a:buFont typeface="Wingdings" charset="2"/>
              <a:buChar char="u"/>
            </a:pPr>
            <a:r>
              <a:rPr lang="en-US" sz="2000" dirty="0">
                <a:latin typeface="微软雅黑"/>
                <a:ea typeface="微软雅黑"/>
              </a:rPr>
              <a:t>课程介绍和课程目标</a:t>
            </a:r>
          </a:p>
        </p:txBody>
      </p:sp>
      <p:sp>
        <p:nvSpPr>
          <p:cNvPr id="7" name="标题 1"/>
          <p:cNvSpPr txBox="1"/>
          <p:nvPr/>
        </p:nvSpPr>
        <p:spPr>
          <a:xfrm>
            <a:off x="4902440" y="3014817"/>
            <a:ext cx="3503876" cy="421137"/>
          </a:xfrm>
          <a:prstGeom prst="rect">
            <a:avLst/>
          </a:prstGeom>
        </p:spPr>
        <p:txBody>
          <a:bodyPr vert="horz" lIns="91440" tIns="45720" rIns="91440" bIns="45720" anchor="ctr"/>
          <a:lstStyle>
            <a:lvl1pPr lvl="0" algn="l" defTabSz="685800">
              <a:lnSpc>
                <a:spcPct val="90000"/>
              </a:lnSpc>
              <a:spcBef>
                <a:spcPct val="0"/>
              </a:spcBef>
              <a:buNone/>
              <a:defRPr sz="3300" kern="1200">
                <a:solidFill>
                  <a:schemeClr val="tx1"/>
                </a:solidFill>
                <a:latin typeface="Calibri Light"/>
                <a:ea typeface="等线 Light"/>
              </a:defRPr>
            </a:lvl1pPr>
          </a:lstStyle>
          <a:p>
            <a:pPr marL="342900" indent="-342900">
              <a:buFont typeface="Wingdings" charset="2"/>
              <a:buChar char="u"/>
            </a:pPr>
            <a:r>
              <a:rPr lang="en-US" sz="2000" dirty="0" err="1">
                <a:latin typeface="微软雅黑"/>
                <a:ea typeface="微软雅黑"/>
              </a:rPr>
              <a:t>架构</a:t>
            </a:r>
            <a:r>
              <a:rPr lang="zh-CN" altLang="en-US" sz="2000" dirty="0">
                <a:latin typeface="微软雅黑"/>
                <a:ea typeface="微软雅黑"/>
              </a:rPr>
              <a:t>持续优化和</a:t>
            </a:r>
            <a:r>
              <a:rPr lang="en-US" sz="2000" dirty="0" err="1">
                <a:latin typeface="微软雅黑"/>
                <a:ea typeface="微软雅黑"/>
              </a:rPr>
              <a:t>演</a:t>
            </a:r>
            <a:r>
              <a:rPr lang="zh-CN" altLang="en-US" sz="2000" dirty="0">
                <a:latin typeface="微软雅黑"/>
                <a:ea typeface="微软雅黑"/>
              </a:rPr>
              <a:t>进</a:t>
            </a:r>
            <a:endParaRPr lang="en-US" sz="2000" dirty="0">
              <a:latin typeface="微软雅黑"/>
              <a:ea typeface="微软雅黑"/>
            </a:endParaRPr>
          </a:p>
        </p:txBody>
      </p:sp>
      <p:sp>
        <p:nvSpPr>
          <p:cNvPr id="8" name="矩形">
            <a:extLst>
              <a:ext uri="{FF2B5EF4-FFF2-40B4-BE49-F238E27FC236}">
                <a16:creationId xmlns:a16="http://schemas.microsoft.com/office/drawing/2014/main" id="{225ED94F-C023-41B2-B22F-7B0B873F90EF}"/>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课程内容</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28666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存储设计（数据库）</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graphicFrame>
        <p:nvGraphicFramePr>
          <p:cNvPr id="11" name="表格 10">
            <a:extLst>
              <a:ext uri="{FF2B5EF4-FFF2-40B4-BE49-F238E27FC236}">
                <a16:creationId xmlns:a16="http://schemas.microsoft.com/office/drawing/2014/main" id="{9950327A-3938-BF4B-B62F-0D12C92ABCCC}"/>
              </a:ext>
            </a:extLst>
          </p:cNvPr>
          <p:cNvGraphicFramePr/>
          <p:nvPr>
            <p:extLst>
              <p:ext uri="{D42A27DB-BD31-4B8C-83A1-F6EECF244321}">
                <p14:modId xmlns:p14="http://schemas.microsoft.com/office/powerpoint/2010/main" val="884811097"/>
              </p:ext>
            </p:extLst>
          </p:nvPr>
        </p:nvGraphicFramePr>
        <p:xfrm>
          <a:off x="1069812" y="2349372"/>
          <a:ext cx="3098800" cy="1244600"/>
        </p:xfrm>
        <a:graphic>
          <a:graphicData uri="http://schemas.openxmlformats.org/drawingml/2006/table">
            <a:tbl>
              <a:tblPr>
                <a:tableStyleId>{58542034-FE4F-4ADA-92B8-4CA66D0F0DF3}</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tblGrid>
              <a:tr h="311150">
                <a:tc>
                  <a:txBody>
                    <a:bodyPr/>
                    <a:lstStyle/>
                    <a:p>
                      <a:r>
                        <a:rPr lang="en-US" altLang="zh-CN" dirty="0"/>
                        <a:t>campaign_</a:t>
                      </a:r>
                      <a:r>
                        <a:rPr lang="zh-CN" dirty="0"/>
                        <a:t>id</a:t>
                      </a:r>
                    </a:p>
                  </a:txBody>
                  <a:tcPr/>
                </a:tc>
                <a:tc>
                  <a:txBody>
                    <a:bodyPr/>
                    <a:lstStyle/>
                    <a:p>
                      <a:r>
                        <a:rPr lang="zh-CN" altLang="en-US" dirty="0"/>
                        <a:t>活动</a:t>
                      </a:r>
                      <a:r>
                        <a:rPr lang="en-US" altLang="zh-CN" dirty="0"/>
                        <a:t>ID</a:t>
                      </a:r>
                      <a:endParaRPr lang="zh-CN" dirty="0"/>
                    </a:p>
                  </a:txBody>
                  <a:tcPr/>
                </a:tc>
                <a:extLst>
                  <a:ext uri="{0D108BD9-81ED-4DB2-BD59-A6C34878D82A}">
                    <a16:rowId xmlns:a16="http://schemas.microsoft.com/office/drawing/2014/main" val="10000"/>
                  </a:ext>
                </a:extLst>
              </a:tr>
              <a:tr h="311150">
                <a:tc>
                  <a:txBody>
                    <a:bodyPr/>
                    <a:lstStyle/>
                    <a:p>
                      <a:r>
                        <a:rPr lang="en-US" altLang="zh-CN" dirty="0"/>
                        <a:t>start_time</a:t>
                      </a:r>
                      <a:endParaRPr lang="zh-CN" dirty="0"/>
                    </a:p>
                  </a:txBody>
                  <a:tcPr/>
                </a:tc>
                <a:tc>
                  <a:txBody>
                    <a:bodyPr/>
                    <a:lstStyle/>
                    <a:p>
                      <a:r>
                        <a:rPr lang="zh-CN" altLang="en-US" dirty="0"/>
                        <a:t>开始时间</a:t>
                      </a:r>
                      <a:endParaRPr lang="zh-CN" dirty="0"/>
                    </a:p>
                  </a:txBody>
                  <a:tcPr/>
                </a:tc>
                <a:extLst>
                  <a:ext uri="{0D108BD9-81ED-4DB2-BD59-A6C34878D82A}">
                    <a16:rowId xmlns:a16="http://schemas.microsoft.com/office/drawing/2014/main" val="10002"/>
                  </a:ext>
                </a:extLst>
              </a:tr>
              <a:tr h="311150">
                <a:tc>
                  <a:txBody>
                    <a:bodyPr/>
                    <a:lstStyle/>
                    <a:p>
                      <a:r>
                        <a:rPr lang="en-US" altLang="zh-CN" dirty="0"/>
                        <a:t>end_time</a:t>
                      </a:r>
                      <a:endParaRPr lang="zh-CN" dirty="0"/>
                    </a:p>
                  </a:txBody>
                  <a:tcPr/>
                </a:tc>
                <a:tc>
                  <a:txBody>
                    <a:bodyPr/>
                    <a:lstStyle/>
                    <a:p>
                      <a:r>
                        <a:rPr lang="zh-CN" altLang="en-US" dirty="0"/>
                        <a:t>结束时间</a:t>
                      </a:r>
                      <a:endParaRPr lang="en-US" altLang="zh-CN" dirty="0"/>
                    </a:p>
                  </a:txBody>
                  <a:tcPr/>
                </a:tc>
                <a:extLst>
                  <a:ext uri="{0D108BD9-81ED-4DB2-BD59-A6C34878D82A}">
                    <a16:rowId xmlns:a16="http://schemas.microsoft.com/office/drawing/2014/main" val="10003"/>
                  </a:ext>
                </a:extLst>
              </a:tr>
              <a:tr h="311150">
                <a:tc>
                  <a:txBody>
                    <a:bodyPr/>
                    <a:lstStyle/>
                    <a:p>
                      <a:r>
                        <a:rPr lang="en-US" altLang="zh-CN" dirty="0"/>
                        <a:t>status</a:t>
                      </a:r>
                      <a:endParaRPr lang="zh-CN" dirty="0"/>
                    </a:p>
                  </a:txBody>
                  <a:tcPr/>
                </a:tc>
                <a:tc>
                  <a:txBody>
                    <a:bodyPr/>
                    <a:lstStyle/>
                    <a:p>
                      <a:r>
                        <a:rPr lang="zh-CN" altLang="en-US" dirty="0"/>
                        <a:t>活动状态</a:t>
                      </a:r>
                      <a:endParaRPr lang="en-US" altLang="zh-CN" dirty="0"/>
                    </a:p>
                  </a:txBody>
                  <a:tcPr/>
                </a:tc>
                <a:extLst>
                  <a:ext uri="{0D108BD9-81ED-4DB2-BD59-A6C34878D82A}">
                    <a16:rowId xmlns:a16="http://schemas.microsoft.com/office/drawing/2014/main" val="3793511662"/>
                  </a:ext>
                </a:extLst>
              </a:tr>
            </a:tbl>
          </a:graphicData>
        </a:graphic>
      </p:graphicFrame>
      <p:sp>
        <p:nvSpPr>
          <p:cNvPr id="12" name="文本框 11">
            <a:extLst>
              <a:ext uri="{FF2B5EF4-FFF2-40B4-BE49-F238E27FC236}">
                <a16:creationId xmlns:a16="http://schemas.microsoft.com/office/drawing/2014/main" id="{B7A18176-D53E-3249-A709-0DB2F9352791}"/>
              </a:ext>
            </a:extLst>
          </p:cNvPr>
          <p:cNvSpPr txBox="1"/>
          <p:nvPr/>
        </p:nvSpPr>
        <p:spPr>
          <a:xfrm>
            <a:off x="1069812" y="2019172"/>
            <a:ext cx="2389727" cy="330200"/>
          </a:xfrm>
          <a:prstGeom prst="rect">
            <a:avLst/>
          </a:prstGeom>
          <a:ln w="12700">
            <a:prstDash val="solid"/>
          </a:ln>
        </p:spPr>
        <p:txBody>
          <a:bodyPr/>
          <a:lstStyle/>
          <a:p>
            <a:r>
              <a:rPr lang="zh-CN" b="1" dirty="0"/>
              <a:t>（</a:t>
            </a:r>
            <a:r>
              <a:rPr lang="en-US" altLang="zh-CN" b="1" dirty="0"/>
              <a:t>1</a:t>
            </a:r>
            <a:r>
              <a:rPr lang="zh-CN" b="1" dirty="0"/>
              <a:t>）t_</a:t>
            </a:r>
            <a:r>
              <a:rPr lang="en-US" altLang="zh-CN" b="1" dirty="0"/>
              <a:t>campaign</a:t>
            </a:r>
            <a:endParaRPr lang="zh-CN" b="1" dirty="0"/>
          </a:p>
        </p:txBody>
      </p:sp>
      <p:graphicFrame>
        <p:nvGraphicFramePr>
          <p:cNvPr id="13" name="表格 12">
            <a:extLst>
              <a:ext uri="{FF2B5EF4-FFF2-40B4-BE49-F238E27FC236}">
                <a16:creationId xmlns:a16="http://schemas.microsoft.com/office/drawing/2014/main" id="{F2045648-1000-FD45-8434-CEC7E095437F}"/>
              </a:ext>
            </a:extLst>
          </p:cNvPr>
          <p:cNvGraphicFramePr/>
          <p:nvPr>
            <p:extLst>
              <p:ext uri="{D42A27DB-BD31-4B8C-83A1-F6EECF244321}">
                <p14:modId xmlns:p14="http://schemas.microsoft.com/office/powerpoint/2010/main" val="1046458441"/>
              </p:ext>
            </p:extLst>
          </p:nvPr>
        </p:nvGraphicFramePr>
        <p:xfrm>
          <a:off x="4733543" y="2337338"/>
          <a:ext cx="3098800" cy="1244600"/>
        </p:xfrm>
        <a:graphic>
          <a:graphicData uri="http://schemas.openxmlformats.org/drawingml/2006/table">
            <a:tbl>
              <a:tblPr>
                <a:tableStyleId>{58542034-FE4F-4ADA-92B8-4CA66D0F0DF3}</a:tableStyleId>
              </a:tblPr>
              <a:tblGrid>
                <a:gridCol w="1549400">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tblGrid>
              <a:tr h="311150">
                <a:tc>
                  <a:txBody>
                    <a:bodyPr/>
                    <a:lstStyle/>
                    <a:p>
                      <a:r>
                        <a:rPr lang="zh-CN" dirty="0"/>
                        <a:t>product_id</a:t>
                      </a:r>
                    </a:p>
                  </a:txBody>
                  <a:tcPr/>
                </a:tc>
                <a:tc>
                  <a:txBody>
                    <a:bodyPr/>
                    <a:lstStyle/>
                    <a:p>
                      <a:r>
                        <a:rPr lang="zh-CN" dirty="0"/>
                        <a:t>商品</a:t>
                      </a:r>
                      <a:r>
                        <a:rPr lang="en-US" altLang="zh-CN" dirty="0"/>
                        <a:t>ID</a:t>
                      </a:r>
                      <a:endParaRPr lang="zh-CN" dirty="0"/>
                    </a:p>
                  </a:txBody>
                  <a:tcPr/>
                </a:tc>
                <a:extLst>
                  <a:ext uri="{0D108BD9-81ED-4DB2-BD59-A6C34878D82A}">
                    <a16:rowId xmlns:a16="http://schemas.microsoft.com/office/drawing/2014/main" val="10000"/>
                  </a:ext>
                </a:extLst>
              </a:tr>
              <a:tr h="311150">
                <a:tc>
                  <a:txBody>
                    <a:bodyPr/>
                    <a:lstStyle/>
                    <a:p>
                      <a:r>
                        <a:rPr lang="en-US" altLang="zh-CN" dirty="0"/>
                        <a:t>stock</a:t>
                      </a:r>
                      <a:endParaRPr lang="zh-CN" dirty="0"/>
                    </a:p>
                  </a:txBody>
                  <a:tcPr/>
                </a:tc>
                <a:tc>
                  <a:txBody>
                    <a:bodyPr/>
                    <a:lstStyle/>
                    <a:p>
                      <a:r>
                        <a:rPr lang="zh-CN" altLang="en-US" dirty="0"/>
                        <a:t>库存</a:t>
                      </a:r>
                      <a:endParaRPr lang="zh-CN" dirty="0"/>
                    </a:p>
                  </a:txBody>
                  <a:tcPr/>
                </a:tc>
                <a:extLst>
                  <a:ext uri="{0D108BD9-81ED-4DB2-BD59-A6C34878D82A}">
                    <a16:rowId xmlns:a16="http://schemas.microsoft.com/office/drawing/2014/main" val="3190121736"/>
                  </a:ext>
                </a:extLst>
              </a:tr>
              <a:tr h="311150">
                <a:tc>
                  <a:txBody>
                    <a:bodyPr/>
                    <a:lstStyle/>
                    <a:p>
                      <a:r>
                        <a:rPr lang="en-US" altLang="zh-CN" dirty="0"/>
                        <a:t>campaign_id</a:t>
                      </a:r>
                      <a:endParaRPr lang="zh-CN" dirty="0"/>
                    </a:p>
                  </a:txBody>
                  <a:tcPr/>
                </a:tc>
                <a:tc>
                  <a:txBody>
                    <a:bodyPr/>
                    <a:lstStyle/>
                    <a:p>
                      <a:r>
                        <a:rPr lang="zh-CN" altLang="en-US" dirty="0"/>
                        <a:t>活动</a:t>
                      </a:r>
                      <a:r>
                        <a:rPr lang="en-US" altLang="zh-CN" dirty="0"/>
                        <a:t>ID</a:t>
                      </a:r>
                      <a:endParaRPr lang="zh-CN" dirty="0"/>
                    </a:p>
                  </a:txBody>
                  <a:tcPr/>
                </a:tc>
                <a:extLst>
                  <a:ext uri="{0D108BD9-81ED-4DB2-BD59-A6C34878D82A}">
                    <a16:rowId xmlns:a16="http://schemas.microsoft.com/office/drawing/2014/main" val="10001"/>
                  </a:ext>
                </a:extLst>
              </a:tr>
              <a:tr h="311150">
                <a:tc>
                  <a:txBody>
                    <a:bodyPr/>
                    <a:lstStyle/>
                    <a:p>
                      <a:r>
                        <a:rPr lang="en-US" altLang="zh-CN" dirty="0"/>
                        <a:t>status</a:t>
                      </a:r>
                      <a:endParaRPr lang="zh-CN" dirty="0"/>
                    </a:p>
                  </a:txBody>
                  <a:tcPr/>
                </a:tc>
                <a:tc>
                  <a:txBody>
                    <a:bodyPr/>
                    <a:lstStyle/>
                    <a:p>
                      <a:r>
                        <a:rPr lang="zh-CN" altLang="en-US" dirty="0"/>
                        <a:t>商品状态</a:t>
                      </a:r>
                      <a:endParaRPr lang="zh-CN" dirty="0"/>
                    </a:p>
                  </a:txBody>
                  <a:tcPr/>
                </a:tc>
                <a:extLst>
                  <a:ext uri="{0D108BD9-81ED-4DB2-BD59-A6C34878D82A}">
                    <a16:rowId xmlns:a16="http://schemas.microsoft.com/office/drawing/2014/main" val="2808292209"/>
                  </a:ext>
                </a:extLst>
              </a:tr>
            </a:tbl>
          </a:graphicData>
        </a:graphic>
      </p:graphicFrame>
      <p:sp>
        <p:nvSpPr>
          <p:cNvPr id="14" name="文本框 13">
            <a:extLst>
              <a:ext uri="{FF2B5EF4-FFF2-40B4-BE49-F238E27FC236}">
                <a16:creationId xmlns:a16="http://schemas.microsoft.com/office/drawing/2014/main" id="{66E8B5BB-A9E5-544B-BB13-CF05C2776EB1}"/>
              </a:ext>
            </a:extLst>
          </p:cNvPr>
          <p:cNvSpPr txBox="1"/>
          <p:nvPr/>
        </p:nvSpPr>
        <p:spPr>
          <a:xfrm>
            <a:off x="4733542" y="2007138"/>
            <a:ext cx="3098801" cy="330200"/>
          </a:xfrm>
          <a:prstGeom prst="rect">
            <a:avLst/>
          </a:prstGeom>
          <a:ln w="12700">
            <a:prstDash val="solid"/>
          </a:ln>
        </p:spPr>
        <p:txBody>
          <a:bodyPr/>
          <a:lstStyle/>
          <a:p>
            <a:r>
              <a:rPr lang="zh-CN" b="1" dirty="0"/>
              <a:t>（</a:t>
            </a:r>
            <a:r>
              <a:rPr lang="en-US" altLang="zh-CN" b="1" dirty="0"/>
              <a:t>2</a:t>
            </a:r>
            <a:r>
              <a:rPr lang="zh-CN" b="1" dirty="0"/>
              <a:t>）t_</a:t>
            </a:r>
            <a:r>
              <a:rPr lang="en-US" altLang="zh-CN" b="1" dirty="0" err="1"/>
              <a:t>campaign_item</a:t>
            </a:r>
            <a:endParaRPr lang="zh-CN" b="1" dirty="0"/>
          </a:p>
        </p:txBody>
      </p:sp>
    </p:spTree>
    <p:extLst>
      <p:ext uri="{BB962C8B-B14F-4D97-AF65-F5344CB8AC3E}">
        <p14:creationId xmlns:p14="http://schemas.microsoft.com/office/powerpoint/2010/main" val="126290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存储设计（缓存）</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8" name="文本框 7">
            <a:extLst>
              <a:ext uri="{FF2B5EF4-FFF2-40B4-BE49-F238E27FC236}">
                <a16:creationId xmlns:a16="http://schemas.microsoft.com/office/drawing/2014/main" id="{3ED71107-3661-4244-A892-9B75FC0776D5}"/>
              </a:ext>
            </a:extLst>
          </p:cNvPr>
          <p:cNvSpPr txBox="1"/>
          <p:nvPr/>
        </p:nvSpPr>
        <p:spPr>
          <a:xfrm>
            <a:off x="939141" y="2212566"/>
            <a:ext cx="2389727" cy="330200"/>
          </a:xfrm>
          <a:prstGeom prst="rect">
            <a:avLst/>
          </a:prstGeom>
          <a:ln w="12700">
            <a:prstDash val="solid"/>
          </a:ln>
        </p:spPr>
        <p:txBody>
          <a:bodyPr/>
          <a:lstStyle/>
          <a:p>
            <a:endParaRPr lang="zh-CN" b="1" dirty="0"/>
          </a:p>
        </p:txBody>
      </p:sp>
      <p:sp>
        <p:nvSpPr>
          <p:cNvPr id="3" name="矩形 2">
            <a:extLst>
              <a:ext uri="{FF2B5EF4-FFF2-40B4-BE49-F238E27FC236}">
                <a16:creationId xmlns:a16="http://schemas.microsoft.com/office/drawing/2014/main" id="{8E2D6CF8-0853-7847-B466-17624DB584C9}"/>
              </a:ext>
            </a:extLst>
          </p:cNvPr>
          <p:cNvSpPr/>
          <p:nvPr/>
        </p:nvSpPr>
        <p:spPr>
          <a:xfrm>
            <a:off x="974500" y="1973468"/>
            <a:ext cx="2593144" cy="42896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E2DC31B6-DE74-5345-A916-4B9759C38921}"/>
              </a:ext>
            </a:extLst>
          </p:cNvPr>
          <p:cNvSpPr txBox="1"/>
          <p:nvPr/>
        </p:nvSpPr>
        <p:spPr>
          <a:xfrm>
            <a:off x="1656300" y="2037907"/>
            <a:ext cx="1223412" cy="300082"/>
          </a:xfrm>
          <a:prstGeom prst="rect">
            <a:avLst/>
          </a:prstGeom>
          <a:noFill/>
        </p:spPr>
        <p:txBody>
          <a:bodyPr wrap="none" rtlCol="0">
            <a:spAutoFit/>
          </a:bodyPr>
          <a:lstStyle/>
          <a:p>
            <a:r>
              <a:rPr lang="zh-CN" altLang="en-US" b="1" dirty="0"/>
              <a:t>缓存活动信息</a:t>
            </a:r>
            <a:endParaRPr lang="zh-CN" altLang="zh-CN" b="1" dirty="0"/>
          </a:p>
        </p:txBody>
      </p:sp>
      <p:sp>
        <p:nvSpPr>
          <p:cNvPr id="12" name="矩形 11">
            <a:extLst>
              <a:ext uri="{FF2B5EF4-FFF2-40B4-BE49-F238E27FC236}">
                <a16:creationId xmlns:a16="http://schemas.microsoft.com/office/drawing/2014/main" id="{CB632B04-9A6F-C844-962C-AA5339AF62CE}"/>
              </a:ext>
            </a:extLst>
          </p:cNvPr>
          <p:cNvSpPr/>
          <p:nvPr/>
        </p:nvSpPr>
        <p:spPr>
          <a:xfrm>
            <a:off x="4806138" y="1973468"/>
            <a:ext cx="2593144" cy="42896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2B00B29-A16B-4545-9E8B-7DB79B9ECD95}"/>
              </a:ext>
            </a:extLst>
          </p:cNvPr>
          <p:cNvSpPr txBox="1"/>
          <p:nvPr/>
        </p:nvSpPr>
        <p:spPr>
          <a:xfrm>
            <a:off x="5487938" y="2037907"/>
            <a:ext cx="1223412" cy="300082"/>
          </a:xfrm>
          <a:prstGeom prst="rect">
            <a:avLst/>
          </a:prstGeom>
          <a:noFill/>
        </p:spPr>
        <p:txBody>
          <a:bodyPr wrap="none" rtlCol="0">
            <a:spAutoFit/>
          </a:bodyPr>
          <a:lstStyle/>
          <a:p>
            <a:r>
              <a:rPr lang="zh-CN" altLang="en-US" b="1" dirty="0"/>
              <a:t>缓存库存信息</a:t>
            </a:r>
            <a:endParaRPr lang="zh-CN" altLang="zh-CN" b="1" dirty="0"/>
          </a:p>
        </p:txBody>
      </p:sp>
      <p:sp>
        <p:nvSpPr>
          <p:cNvPr id="14" name="矩形 13">
            <a:extLst>
              <a:ext uri="{FF2B5EF4-FFF2-40B4-BE49-F238E27FC236}">
                <a16:creationId xmlns:a16="http://schemas.microsoft.com/office/drawing/2014/main" id="{68010614-128B-5642-BEBA-628A5166477D}"/>
              </a:ext>
            </a:extLst>
          </p:cNvPr>
          <p:cNvSpPr/>
          <p:nvPr/>
        </p:nvSpPr>
        <p:spPr>
          <a:xfrm>
            <a:off x="974500" y="2466868"/>
            <a:ext cx="2593144" cy="1789822"/>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solidFill>
              </a:rPr>
              <a:t>&lt;</a:t>
            </a:r>
            <a:r>
              <a:rPr kumimoji="1" lang="en-US" altLang="zh-CN" sz="1200" dirty="0" err="1">
                <a:solidFill>
                  <a:schemeClr val="tx1"/>
                </a:solidFill>
              </a:rPr>
              <a:t>campaignId</a:t>
            </a:r>
            <a:r>
              <a:rPr kumimoji="1" lang="en-US" altLang="zh-CN" sz="1200" dirty="0">
                <a:solidFill>
                  <a:schemeClr val="tx1"/>
                </a:solidFill>
              </a:rPr>
              <a:t>, </a:t>
            </a:r>
            <a:r>
              <a:rPr kumimoji="1" lang="en-US" altLang="zh-CN" sz="1200" dirty="0" err="1">
                <a:solidFill>
                  <a:schemeClr val="tx1"/>
                </a:solidFill>
              </a:rPr>
              <a:t>CampaignInfo</a:t>
            </a:r>
            <a:r>
              <a:rPr kumimoji="1" lang="en-US" altLang="zh-CN" sz="1200" dirty="0">
                <a:solidFill>
                  <a:schemeClr val="tx1"/>
                </a:solidFill>
              </a:rPr>
              <a:t>&gt;</a:t>
            </a:r>
          </a:p>
          <a:p>
            <a:endParaRPr kumimoji="1" lang="en-US" altLang="zh-CN" sz="1200" dirty="0">
              <a:solidFill>
                <a:schemeClr val="tx1"/>
              </a:solidFill>
            </a:endParaRPr>
          </a:p>
          <a:p>
            <a:r>
              <a:rPr kumimoji="1" lang="en-US" altLang="zh-CN" sz="1200" dirty="0">
                <a:solidFill>
                  <a:schemeClr val="tx1"/>
                </a:solidFill>
              </a:rPr>
              <a:t>public class </a:t>
            </a:r>
            <a:r>
              <a:rPr kumimoji="1" lang="en-US" altLang="zh-CN" sz="1200" dirty="0" err="1">
                <a:solidFill>
                  <a:schemeClr val="tx1"/>
                </a:solidFill>
              </a:rPr>
              <a:t>CampaignInfo</a:t>
            </a:r>
            <a:r>
              <a:rPr kumimoji="1" lang="en-US" altLang="zh-CN" sz="1200" dirty="0">
                <a:solidFill>
                  <a:schemeClr val="tx1"/>
                </a:solidFill>
              </a:rPr>
              <a:t>{</a:t>
            </a:r>
          </a:p>
          <a:p>
            <a:r>
              <a:rPr kumimoji="1" lang="en-US" altLang="zh-CN" sz="1200" dirty="0">
                <a:solidFill>
                  <a:schemeClr val="tx1"/>
                </a:solidFill>
              </a:rPr>
              <a:t>   </a:t>
            </a:r>
            <a:r>
              <a:rPr kumimoji="1" lang="en-US" altLang="zh-CN" sz="1200" dirty="0" err="1">
                <a:solidFill>
                  <a:schemeClr val="tx1"/>
                </a:solidFill>
              </a:rPr>
              <a:t>int</a:t>
            </a:r>
            <a:r>
              <a:rPr kumimoji="1" lang="en-US" altLang="zh-CN" sz="1200" dirty="0">
                <a:solidFill>
                  <a:schemeClr val="tx1"/>
                </a:solidFill>
              </a:rPr>
              <a:t> </a:t>
            </a:r>
            <a:r>
              <a:rPr kumimoji="1" lang="en-US" altLang="zh-CN" sz="1200" dirty="0" err="1">
                <a:solidFill>
                  <a:schemeClr val="tx1"/>
                </a:solidFill>
              </a:rPr>
              <a:t>campaignId</a:t>
            </a:r>
            <a:r>
              <a:rPr kumimoji="1" lang="en-US" altLang="zh-CN" sz="1200" dirty="0">
                <a:solidFill>
                  <a:schemeClr val="tx1"/>
                </a:solidFill>
              </a:rPr>
              <a:t>;</a:t>
            </a:r>
          </a:p>
          <a:p>
            <a:r>
              <a:rPr kumimoji="1" lang="en-US" altLang="zh-CN" sz="1200" dirty="0">
                <a:solidFill>
                  <a:schemeClr val="tx1"/>
                </a:solidFill>
              </a:rPr>
              <a:t>   long </a:t>
            </a:r>
            <a:r>
              <a:rPr lang="en-US" altLang="zh-CN" sz="1200" dirty="0" err="1">
                <a:solidFill>
                  <a:schemeClr val="tx1"/>
                </a:solidFill>
              </a:rPr>
              <a:t>startTime</a:t>
            </a:r>
            <a:r>
              <a:rPr lang="en-US" altLang="zh-CN" sz="1200" dirty="0">
                <a:solidFill>
                  <a:schemeClr val="tx1"/>
                </a:solidFill>
              </a:rPr>
              <a:t>;</a:t>
            </a:r>
          </a:p>
          <a:p>
            <a:r>
              <a:rPr kumimoji="1" lang="en-US" altLang="zh-CN" sz="1200" dirty="0">
                <a:solidFill>
                  <a:schemeClr val="tx1"/>
                </a:solidFill>
              </a:rPr>
              <a:t>   long </a:t>
            </a:r>
            <a:r>
              <a:rPr lang="en-US" altLang="zh-CN" sz="1200" dirty="0" err="1">
                <a:solidFill>
                  <a:schemeClr val="tx1"/>
                </a:solidFill>
              </a:rPr>
              <a:t>endTime</a:t>
            </a:r>
            <a:r>
              <a:rPr lang="en-US" altLang="zh-CN" sz="1200" dirty="0">
                <a:solidFill>
                  <a:schemeClr val="tx1"/>
                </a:solidFill>
              </a:rPr>
              <a:t>;</a:t>
            </a:r>
          </a:p>
          <a:p>
            <a:r>
              <a:rPr kumimoji="1" lang="zh-CN" altLang="en-US" sz="1200" dirty="0">
                <a:solidFill>
                  <a:schemeClr val="tx1"/>
                </a:solidFill>
              </a:rPr>
              <a:t>   </a:t>
            </a:r>
            <a:r>
              <a:rPr kumimoji="1" lang="en-US" altLang="zh-CN" sz="1200" dirty="0" err="1">
                <a:solidFill>
                  <a:schemeClr val="tx1"/>
                </a:solidFill>
              </a:rPr>
              <a:t>int</a:t>
            </a:r>
            <a:r>
              <a:rPr kumimoji="1" lang="zh-CN" altLang="en-US" sz="1200" dirty="0">
                <a:solidFill>
                  <a:schemeClr val="tx1"/>
                </a:solidFill>
              </a:rPr>
              <a:t>  </a:t>
            </a:r>
            <a:r>
              <a:rPr kumimoji="1" lang="en-US" altLang="zh-CN" sz="1200" dirty="0">
                <a:solidFill>
                  <a:schemeClr val="tx1"/>
                </a:solidFill>
              </a:rPr>
              <a:t>status;</a:t>
            </a:r>
          </a:p>
          <a:p>
            <a:r>
              <a:rPr kumimoji="1" lang="en-US" altLang="zh-CN" sz="1200" dirty="0">
                <a:solidFill>
                  <a:schemeClr val="tx1"/>
                </a:solidFill>
              </a:rPr>
              <a:t>}</a:t>
            </a:r>
            <a:endParaRPr kumimoji="1" lang="zh-CN" altLang="en-US" sz="1200" dirty="0">
              <a:solidFill>
                <a:schemeClr val="tx1"/>
              </a:solidFill>
            </a:endParaRPr>
          </a:p>
          <a:p>
            <a:pPr algn="ctr"/>
            <a:endParaRPr kumimoji="1" lang="zh-CN" altLang="en-US" sz="1200" dirty="0">
              <a:solidFill>
                <a:schemeClr val="tx1"/>
              </a:solidFill>
            </a:endParaRPr>
          </a:p>
        </p:txBody>
      </p:sp>
      <p:sp>
        <p:nvSpPr>
          <p:cNvPr id="15" name="矩形 14">
            <a:extLst>
              <a:ext uri="{FF2B5EF4-FFF2-40B4-BE49-F238E27FC236}">
                <a16:creationId xmlns:a16="http://schemas.microsoft.com/office/drawing/2014/main" id="{1DD7C34A-B666-334E-87C0-50139BD35C97}"/>
              </a:ext>
            </a:extLst>
          </p:cNvPr>
          <p:cNvSpPr/>
          <p:nvPr/>
        </p:nvSpPr>
        <p:spPr>
          <a:xfrm>
            <a:off x="4803072" y="2518257"/>
            <a:ext cx="2593144" cy="1789822"/>
          </a:xfrm>
          <a:prstGeom prst="rect">
            <a:avLst/>
          </a:prstGeom>
          <a:solidFill>
            <a:schemeClr val="accent4">
              <a:lumMod val="20000"/>
              <a:lumOff val="8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200" dirty="0">
                <a:solidFill>
                  <a:schemeClr val="tx1"/>
                </a:solidFill>
              </a:rPr>
              <a:t>&lt;</a:t>
            </a:r>
            <a:r>
              <a:rPr lang="en-US" altLang="zh-CN" sz="1200" dirty="0" err="1">
                <a:solidFill>
                  <a:schemeClr val="tx1"/>
                </a:solidFill>
              </a:rPr>
              <a:t>itemId</a:t>
            </a:r>
            <a:r>
              <a:rPr kumimoji="1" lang="en-US" altLang="zh-CN" sz="1200" dirty="0">
                <a:solidFill>
                  <a:schemeClr val="tx1"/>
                </a:solidFill>
              </a:rPr>
              <a:t>, </a:t>
            </a:r>
            <a:r>
              <a:rPr kumimoji="1" lang="en-US" altLang="zh-CN" sz="1200" dirty="0" err="1">
                <a:solidFill>
                  <a:schemeClr val="tx1"/>
                </a:solidFill>
              </a:rPr>
              <a:t>ItemInfo</a:t>
            </a:r>
            <a:r>
              <a:rPr kumimoji="1" lang="en-US" altLang="zh-CN" sz="1200" dirty="0">
                <a:solidFill>
                  <a:schemeClr val="tx1"/>
                </a:solidFill>
              </a:rPr>
              <a:t>&gt;</a:t>
            </a:r>
          </a:p>
          <a:p>
            <a:endParaRPr kumimoji="1" lang="en-US" altLang="zh-CN" sz="1200" dirty="0">
              <a:solidFill>
                <a:schemeClr val="tx1"/>
              </a:solidFill>
            </a:endParaRPr>
          </a:p>
          <a:p>
            <a:r>
              <a:rPr kumimoji="1" lang="en-US" altLang="zh-CN" sz="1200" dirty="0">
                <a:solidFill>
                  <a:schemeClr val="tx1"/>
                </a:solidFill>
              </a:rPr>
              <a:t>public class </a:t>
            </a:r>
            <a:r>
              <a:rPr kumimoji="1" lang="en-US" altLang="zh-CN" sz="1200" dirty="0" err="1">
                <a:solidFill>
                  <a:schemeClr val="tx1"/>
                </a:solidFill>
              </a:rPr>
              <a:t>ItemInfo</a:t>
            </a:r>
            <a:r>
              <a:rPr kumimoji="1" lang="en-US" altLang="zh-CN" sz="1200" dirty="0">
                <a:solidFill>
                  <a:schemeClr val="tx1"/>
                </a:solidFill>
              </a:rPr>
              <a:t>{</a:t>
            </a:r>
          </a:p>
          <a:p>
            <a:r>
              <a:rPr kumimoji="1" lang="en-US" altLang="zh-CN" sz="1200" dirty="0">
                <a:solidFill>
                  <a:schemeClr val="tx1"/>
                </a:solidFill>
              </a:rPr>
              <a:t>   String </a:t>
            </a:r>
            <a:r>
              <a:rPr kumimoji="1" lang="en-US" altLang="zh-CN" sz="1200" dirty="0" err="1">
                <a:solidFill>
                  <a:schemeClr val="tx1"/>
                </a:solidFill>
              </a:rPr>
              <a:t>item</a:t>
            </a:r>
            <a:r>
              <a:rPr lang="en-US" altLang="zh-CN" sz="1200" dirty="0" err="1">
                <a:solidFill>
                  <a:schemeClr val="tx1"/>
                </a:solidFill>
              </a:rPr>
              <a:t>Id</a:t>
            </a:r>
            <a:r>
              <a:rPr kumimoji="1" lang="en-US" altLang="zh-CN" sz="1200" dirty="0">
                <a:solidFill>
                  <a:schemeClr val="tx1"/>
                </a:solidFill>
              </a:rPr>
              <a:t>;</a:t>
            </a:r>
          </a:p>
          <a:p>
            <a:r>
              <a:rPr kumimoji="1" lang="en-US" altLang="zh-CN" sz="1200" dirty="0">
                <a:solidFill>
                  <a:schemeClr val="tx1"/>
                </a:solidFill>
              </a:rPr>
              <a:t>   </a:t>
            </a:r>
            <a:r>
              <a:rPr kumimoji="1" lang="en-US" altLang="zh-CN" sz="1200" dirty="0" err="1">
                <a:solidFill>
                  <a:schemeClr val="tx1"/>
                </a:solidFill>
              </a:rPr>
              <a:t>int</a:t>
            </a:r>
            <a:r>
              <a:rPr kumimoji="1" lang="en-US" altLang="zh-CN" sz="1200" dirty="0">
                <a:solidFill>
                  <a:schemeClr val="tx1"/>
                </a:solidFill>
              </a:rPr>
              <a:t> </a:t>
            </a:r>
            <a:r>
              <a:rPr lang="en-US" altLang="zh-CN" sz="1200" dirty="0">
                <a:solidFill>
                  <a:schemeClr val="tx1"/>
                </a:solidFill>
              </a:rPr>
              <a:t>stock;</a:t>
            </a:r>
          </a:p>
          <a:p>
            <a:r>
              <a:rPr kumimoji="1" lang="en-US" altLang="zh-CN" sz="1200" dirty="0">
                <a:solidFill>
                  <a:schemeClr val="tx1"/>
                </a:solidFill>
              </a:rPr>
              <a:t>   </a:t>
            </a:r>
            <a:r>
              <a:rPr kumimoji="1" lang="en-US" altLang="zh-CN" sz="1200" dirty="0" err="1">
                <a:solidFill>
                  <a:schemeClr val="tx1"/>
                </a:solidFill>
              </a:rPr>
              <a:t>int</a:t>
            </a:r>
            <a:r>
              <a:rPr kumimoji="1" lang="zh-CN" altLang="en-US" sz="1200" dirty="0">
                <a:solidFill>
                  <a:schemeClr val="tx1"/>
                </a:solidFill>
              </a:rPr>
              <a:t> </a:t>
            </a:r>
            <a:r>
              <a:rPr kumimoji="1" lang="en-US" altLang="zh-CN" sz="1200" dirty="0" err="1">
                <a:solidFill>
                  <a:schemeClr val="tx1"/>
                </a:solidFill>
              </a:rPr>
              <a:t>campaignId</a:t>
            </a:r>
            <a:r>
              <a:rPr kumimoji="1" lang="en-US" altLang="zh-CN" sz="1200" dirty="0">
                <a:solidFill>
                  <a:schemeClr val="tx1"/>
                </a:solidFill>
              </a:rPr>
              <a:t>;</a:t>
            </a:r>
          </a:p>
          <a:p>
            <a:r>
              <a:rPr kumimoji="1" lang="en-US" altLang="zh-CN" sz="1200" dirty="0">
                <a:solidFill>
                  <a:schemeClr val="tx1"/>
                </a:solidFill>
              </a:rPr>
              <a:t>   </a:t>
            </a:r>
            <a:r>
              <a:rPr kumimoji="1" lang="en-US" altLang="zh-CN" sz="1200" dirty="0" err="1">
                <a:solidFill>
                  <a:schemeClr val="tx1"/>
                </a:solidFill>
              </a:rPr>
              <a:t>int</a:t>
            </a:r>
            <a:r>
              <a:rPr kumimoji="1" lang="en-US" altLang="zh-CN" sz="1200" dirty="0">
                <a:solidFill>
                  <a:schemeClr val="tx1"/>
                </a:solidFill>
              </a:rPr>
              <a:t> status</a:t>
            </a:r>
            <a:r>
              <a:rPr lang="en-US" altLang="zh-CN" sz="1200" dirty="0">
                <a:solidFill>
                  <a:schemeClr val="tx1"/>
                </a:solidFill>
              </a:rPr>
              <a:t>;</a:t>
            </a:r>
            <a:endParaRPr kumimoji="1" lang="en-US" altLang="zh-CN" sz="1200" dirty="0">
              <a:solidFill>
                <a:schemeClr val="tx1"/>
              </a:solidFill>
            </a:endParaRPr>
          </a:p>
          <a:p>
            <a:r>
              <a:rPr kumimoji="1" lang="en-US" altLang="zh-CN" sz="1200" dirty="0">
                <a:solidFill>
                  <a:schemeClr val="tx1"/>
                </a:solidFill>
              </a:rPr>
              <a:t>}</a:t>
            </a:r>
            <a:endParaRPr kumimoji="1" lang="zh-CN" altLang="en-US" sz="1200" dirty="0">
              <a:solidFill>
                <a:schemeClr val="tx1"/>
              </a:solidFill>
            </a:endParaRPr>
          </a:p>
        </p:txBody>
      </p:sp>
    </p:spTree>
    <p:extLst>
      <p:ext uri="{BB962C8B-B14F-4D97-AF65-F5344CB8AC3E}">
        <p14:creationId xmlns:p14="http://schemas.microsoft.com/office/powerpoint/2010/main" val="380389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P spid="3" grpId="0" animBg="1"/>
      <p:bldP spid="5" grpId="0"/>
      <p:bldP spid="12" grpId="0" animBg="1"/>
      <p:bldP spid="13" grpId="0"/>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系统设计</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存储设计</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8" name="文本框 7">
            <a:extLst>
              <a:ext uri="{FF2B5EF4-FFF2-40B4-BE49-F238E27FC236}">
                <a16:creationId xmlns:a16="http://schemas.microsoft.com/office/drawing/2014/main" id="{3ED71107-3661-4244-A892-9B75FC0776D5}"/>
              </a:ext>
            </a:extLst>
          </p:cNvPr>
          <p:cNvSpPr txBox="1"/>
          <p:nvPr/>
        </p:nvSpPr>
        <p:spPr>
          <a:xfrm>
            <a:off x="939141" y="2212566"/>
            <a:ext cx="2389727" cy="330200"/>
          </a:xfrm>
          <a:prstGeom prst="rect">
            <a:avLst/>
          </a:prstGeom>
          <a:ln w="12700">
            <a:prstDash val="solid"/>
          </a:ln>
        </p:spPr>
        <p:txBody>
          <a:bodyPr/>
          <a:lstStyle/>
          <a:p>
            <a:endParaRPr lang="zh-CN" b="1" dirty="0"/>
          </a:p>
        </p:txBody>
      </p:sp>
      <p:pic>
        <p:nvPicPr>
          <p:cNvPr id="2" name="图片 1">
            <a:extLst>
              <a:ext uri="{FF2B5EF4-FFF2-40B4-BE49-F238E27FC236}">
                <a16:creationId xmlns:a16="http://schemas.microsoft.com/office/drawing/2014/main" id="{A4AE8847-FF69-644A-BB1E-5EB115F22BBF}"/>
              </a:ext>
            </a:extLst>
          </p:cNvPr>
          <p:cNvPicPr>
            <a:picLocks noChangeAspect="1"/>
          </p:cNvPicPr>
          <p:nvPr/>
        </p:nvPicPr>
        <p:blipFill>
          <a:blip r:embed="rId3"/>
          <a:stretch>
            <a:fillRect/>
          </a:stretch>
        </p:blipFill>
        <p:spPr>
          <a:xfrm>
            <a:off x="467544" y="2473629"/>
            <a:ext cx="3746500" cy="1739900"/>
          </a:xfrm>
          <a:prstGeom prst="rect">
            <a:avLst/>
          </a:prstGeom>
        </p:spPr>
      </p:pic>
      <p:pic>
        <p:nvPicPr>
          <p:cNvPr id="4" name="图片 3">
            <a:extLst>
              <a:ext uri="{FF2B5EF4-FFF2-40B4-BE49-F238E27FC236}">
                <a16:creationId xmlns:a16="http://schemas.microsoft.com/office/drawing/2014/main" id="{76F2A3C3-821C-474C-9C4E-8153B23CC41B}"/>
              </a:ext>
            </a:extLst>
          </p:cNvPr>
          <p:cNvPicPr>
            <a:picLocks noChangeAspect="1"/>
          </p:cNvPicPr>
          <p:nvPr/>
        </p:nvPicPr>
        <p:blipFill>
          <a:blip r:embed="rId4"/>
          <a:stretch>
            <a:fillRect/>
          </a:stretch>
        </p:blipFill>
        <p:spPr>
          <a:xfrm>
            <a:off x="4517643" y="2486329"/>
            <a:ext cx="4140200" cy="1727200"/>
          </a:xfrm>
          <a:prstGeom prst="rect">
            <a:avLst/>
          </a:prstGeom>
        </p:spPr>
      </p:pic>
    </p:spTree>
    <p:extLst>
      <p:ext uri="{BB962C8B-B14F-4D97-AF65-F5344CB8AC3E}">
        <p14:creationId xmlns:p14="http://schemas.microsoft.com/office/powerpoint/2010/main" val="417490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右箭头标注 6">
            <a:extLst>
              <a:ext uri="{FF2B5EF4-FFF2-40B4-BE49-F238E27FC236}">
                <a16:creationId xmlns:a16="http://schemas.microsoft.com/office/drawing/2014/main" id="{EE362CDD-DB0A-2146-A38B-1A291FFCE255}"/>
              </a:ext>
            </a:extLst>
          </p:cNvPr>
          <p:cNvSpPr/>
          <p:nvPr/>
        </p:nvSpPr>
        <p:spPr>
          <a:xfrm>
            <a:off x="1711800" y="1802280"/>
            <a:ext cx="1688206" cy="2282414"/>
          </a:xfrm>
          <a:prstGeom prst="rightArrowCallout">
            <a:avLst/>
          </a:prstGeom>
          <a:solidFill>
            <a:schemeClr val="accent4">
              <a:lumMod val="20000"/>
              <a:lumOff val="80000"/>
            </a:schemeClr>
          </a:solidFill>
          <a:ln w="12700">
            <a:solidFill>
              <a:srgbClr val="5C5C5C"/>
            </a:solidFill>
            <a:prstDash val="solid"/>
          </a:ln>
        </p:spPr>
        <p:txBody>
          <a:bodyPr anchor="ctr"/>
          <a:lstStyle/>
          <a:p>
            <a:pPr algn="ctr"/>
            <a:r>
              <a:rPr lang="zh-CN" sz="2000">
                <a:latin typeface="+mn-ea"/>
                <a:ea typeface="+mn-ea"/>
              </a:rPr>
              <a:t>开发</a:t>
            </a:r>
          </a:p>
        </p:txBody>
      </p:sp>
      <p:sp>
        <p:nvSpPr>
          <p:cNvPr id="8" name="右箭头标注 7">
            <a:extLst>
              <a:ext uri="{FF2B5EF4-FFF2-40B4-BE49-F238E27FC236}">
                <a16:creationId xmlns:a16="http://schemas.microsoft.com/office/drawing/2014/main" id="{E7635A0F-FBBC-3D47-B7C0-593A89CDAA3A}"/>
              </a:ext>
            </a:extLst>
          </p:cNvPr>
          <p:cNvSpPr/>
          <p:nvPr/>
        </p:nvSpPr>
        <p:spPr>
          <a:xfrm>
            <a:off x="3400006" y="1802280"/>
            <a:ext cx="1706556" cy="2282414"/>
          </a:xfrm>
          <a:prstGeom prst="rightArrowCallout">
            <a:avLst/>
          </a:prstGeom>
          <a:solidFill>
            <a:schemeClr val="accent4">
              <a:lumMod val="20000"/>
              <a:lumOff val="80000"/>
            </a:schemeClr>
          </a:solidFill>
          <a:ln w="12700">
            <a:solidFill>
              <a:srgbClr val="5C5C5C"/>
            </a:solidFill>
            <a:prstDash val="solid"/>
          </a:ln>
        </p:spPr>
        <p:txBody>
          <a:bodyPr anchor="ctr"/>
          <a:lstStyle/>
          <a:p>
            <a:pPr algn="ctr"/>
            <a:r>
              <a:rPr lang="zh-CN" sz="2000">
                <a:latin typeface="+mn-ea"/>
                <a:ea typeface="+mn-ea"/>
              </a:rPr>
              <a:t>部署</a:t>
            </a:r>
          </a:p>
        </p:txBody>
      </p:sp>
      <p:sp>
        <p:nvSpPr>
          <p:cNvPr id="9" name="矩形 8">
            <a:extLst>
              <a:ext uri="{FF2B5EF4-FFF2-40B4-BE49-F238E27FC236}">
                <a16:creationId xmlns:a16="http://schemas.microsoft.com/office/drawing/2014/main" id="{4420E9CF-12AF-FB4E-86FF-46771405DFFD}"/>
              </a:ext>
            </a:extLst>
          </p:cNvPr>
          <p:cNvSpPr/>
          <p:nvPr/>
        </p:nvSpPr>
        <p:spPr>
          <a:xfrm>
            <a:off x="6813118" y="1783605"/>
            <a:ext cx="1165218" cy="2282414"/>
          </a:xfrm>
          <a:prstGeom prst="rect">
            <a:avLst/>
          </a:prstGeom>
          <a:solidFill>
            <a:schemeClr val="accent4">
              <a:lumMod val="20000"/>
              <a:lumOff val="80000"/>
            </a:schemeClr>
          </a:solidFill>
          <a:ln w="12700">
            <a:solidFill>
              <a:srgbClr val="5C5C5C"/>
            </a:solidFill>
            <a:prstDash val="solid"/>
          </a:ln>
        </p:spPr>
        <p:txBody>
          <a:bodyPr anchor="ctr"/>
          <a:lstStyle/>
          <a:p>
            <a:pPr algn="ctr"/>
            <a:r>
              <a:rPr lang="zh-CN" altLang="en-US" sz="2000" dirty="0">
                <a:latin typeface="+mn-ea"/>
                <a:ea typeface="+mn-ea"/>
              </a:rPr>
              <a:t>运维</a:t>
            </a:r>
            <a:endParaRPr lang="zh-CN" sz="2000" dirty="0">
              <a:latin typeface="+mn-ea"/>
              <a:ea typeface="+mn-ea"/>
            </a:endParaRPr>
          </a:p>
        </p:txBody>
      </p:sp>
      <p:sp>
        <p:nvSpPr>
          <p:cNvPr id="11" name="右箭头标注 10">
            <a:extLst>
              <a:ext uri="{FF2B5EF4-FFF2-40B4-BE49-F238E27FC236}">
                <a16:creationId xmlns:a16="http://schemas.microsoft.com/office/drawing/2014/main" id="{78A0DD3E-4B2B-D847-8822-B0CD018547DA}"/>
              </a:ext>
            </a:extLst>
          </p:cNvPr>
          <p:cNvSpPr/>
          <p:nvPr/>
        </p:nvSpPr>
        <p:spPr>
          <a:xfrm>
            <a:off x="5106562" y="1783605"/>
            <a:ext cx="1706556" cy="2282414"/>
          </a:xfrm>
          <a:prstGeom prst="rightArrowCallout">
            <a:avLst/>
          </a:prstGeom>
          <a:solidFill>
            <a:schemeClr val="accent4">
              <a:lumMod val="20000"/>
              <a:lumOff val="80000"/>
            </a:schemeClr>
          </a:solidFill>
          <a:ln w="12700">
            <a:solidFill>
              <a:srgbClr val="5C5C5C"/>
            </a:solidFill>
            <a:prstDash val="solid"/>
          </a:ln>
        </p:spPr>
        <p:txBody>
          <a:bodyPr anchor="ctr"/>
          <a:lstStyle/>
          <a:p>
            <a:pPr algn="ctr"/>
            <a:r>
              <a:rPr lang="zh-CN" altLang="en-US" sz="2000" dirty="0">
                <a:latin typeface="+mn-ea"/>
                <a:ea typeface="+mn-ea"/>
              </a:rPr>
              <a:t>运行</a:t>
            </a:r>
            <a:endParaRPr lang="zh-CN" sz="2000" dirty="0">
              <a:latin typeface="+mn-ea"/>
              <a:ea typeface="+mn-ea"/>
            </a:endParaRPr>
          </a:p>
        </p:txBody>
      </p:sp>
    </p:spTree>
    <p:extLst>
      <p:ext uri="{BB962C8B-B14F-4D97-AF65-F5344CB8AC3E}">
        <p14:creationId xmlns:p14="http://schemas.microsoft.com/office/powerpoint/2010/main" val="26752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工程搭建</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10" name="操作按钮: 影片 9">
            <a:extLst>
              <a:ext uri="{FF2B5EF4-FFF2-40B4-BE49-F238E27FC236}">
                <a16:creationId xmlns:a16="http://schemas.microsoft.com/office/drawing/2014/main" id="{B36AB82E-9E8F-5E4E-9874-A6A086CDF09F}"/>
              </a:ext>
            </a:extLst>
          </p:cNvPr>
          <p:cNvSpPr/>
          <p:nvPr/>
        </p:nvSpPr>
        <p:spPr>
          <a:xfrm>
            <a:off x="3445665" y="2566412"/>
            <a:ext cx="1136679" cy="531698"/>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sz="2000" dirty="0">
              <a:latin typeface="+mn-ea"/>
              <a:ea typeface="+mn-ea"/>
            </a:endParaRPr>
          </a:p>
        </p:txBody>
      </p:sp>
    </p:spTree>
    <p:extLst>
      <p:ext uri="{BB962C8B-B14F-4D97-AF65-F5344CB8AC3E}">
        <p14:creationId xmlns:p14="http://schemas.microsoft.com/office/powerpoint/2010/main" val="329725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环境配置</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操作按钮: 影片 6">
            <a:extLst>
              <a:ext uri="{FF2B5EF4-FFF2-40B4-BE49-F238E27FC236}">
                <a16:creationId xmlns:a16="http://schemas.microsoft.com/office/drawing/2014/main" id="{25CC1CCE-DCE4-FA4F-8CD9-CE41955C1C96}"/>
              </a:ext>
            </a:extLst>
          </p:cNvPr>
          <p:cNvSpPr/>
          <p:nvPr/>
        </p:nvSpPr>
        <p:spPr>
          <a:xfrm>
            <a:off x="3445665" y="2566412"/>
            <a:ext cx="1136679" cy="531698"/>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sz="2000" dirty="0">
              <a:latin typeface="+mn-ea"/>
              <a:ea typeface="+mn-ea"/>
            </a:endParaRPr>
          </a:p>
        </p:txBody>
      </p:sp>
    </p:spTree>
    <p:extLst>
      <p:ext uri="{BB962C8B-B14F-4D97-AF65-F5344CB8AC3E}">
        <p14:creationId xmlns:p14="http://schemas.microsoft.com/office/powerpoint/2010/main" val="234546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工程结构</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操作按钮: 影片 6">
            <a:extLst>
              <a:ext uri="{FF2B5EF4-FFF2-40B4-BE49-F238E27FC236}">
                <a16:creationId xmlns:a16="http://schemas.microsoft.com/office/drawing/2014/main" id="{25CC1CCE-DCE4-FA4F-8CD9-CE41955C1C96}"/>
              </a:ext>
            </a:extLst>
          </p:cNvPr>
          <p:cNvSpPr/>
          <p:nvPr/>
        </p:nvSpPr>
        <p:spPr>
          <a:xfrm>
            <a:off x="3445665" y="2566412"/>
            <a:ext cx="1136679" cy="531698"/>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sz="2000" dirty="0">
              <a:latin typeface="+mn-ea"/>
              <a:ea typeface="+mn-ea"/>
            </a:endParaRPr>
          </a:p>
        </p:txBody>
      </p:sp>
    </p:spTree>
    <p:extLst>
      <p:ext uri="{BB962C8B-B14F-4D97-AF65-F5344CB8AC3E}">
        <p14:creationId xmlns:p14="http://schemas.microsoft.com/office/powerpoint/2010/main" val="263480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编码实现</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操作按钮: 影片 6">
            <a:extLst>
              <a:ext uri="{FF2B5EF4-FFF2-40B4-BE49-F238E27FC236}">
                <a16:creationId xmlns:a16="http://schemas.microsoft.com/office/drawing/2014/main" id="{25CC1CCE-DCE4-FA4F-8CD9-CE41955C1C96}"/>
              </a:ext>
            </a:extLst>
          </p:cNvPr>
          <p:cNvSpPr/>
          <p:nvPr/>
        </p:nvSpPr>
        <p:spPr>
          <a:xfrm>
            <a:off x="3445665" y="2566412"/>
            <a:ext cx="1136679" cy="531698"/>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sz="2000" dirty="0">
              <a:latin typeface="+mn-ea"/>
              <a:ea typeface="+mn-ea"/>
            </a:endParaRPr>
          </a:p>
        </p:txBody>
      </p:sp>
    </p:spTree>
    <p:extLst>
      <p:ext uri="{BB962C8B-B14F-4D97-AF65-F5344CB8AC3E}">
        <p14:creationId xmlns:p14="http://schemas.microsoft.com/office/powerpoint/2010/main" val="288339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事务并发</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2" name="图片 1">
            <a:extLst>
              <a:ext uri="{FF2B5EF4-FFF2-40B4-BE49-F238E27FC236}">
                <a16:creationId xmlns:a16="http://schemas.microsoft.com/office/drawing/2014/main" id="{AA6C444E-2A2B-6A43-A93D-BB24D7C638F0}"/>
              </a:ext>
            </a:extLst>
          </p:cNvPr>
          <p:cNvPicPr>
            <a:picLocks noChangeAspect="1"/>
          </p:cNvPicPr>
          <p:nvPr/>
        </p:nvPicPr>
        <p:blipFill>
          <a:blip r:embed="rId3"/>
          <a:stretch>
            <a:fillRect/>
          </a:stretch>
        </p:blipFill>
        <p:spPr>
          <a:xfrm>
            <a:off x="3249422" y="1275606"/>
            <a:ext cx="5138674" cy="3583126"/>
          </a:xfrm>
          <a:prstGeom prst="rect">
            <a:avLst/>
          </a:prstGeom>
        </p:spPr>
      </p:pic>
    </p:spTree>
    <p:extLst>
      <p:ext uri="{BB962C8B-B14F-4D97-AF65-F5344CB8AC3E}">
        <p14:creationId xmlns:p14="http://schemas.microsoft.com/office/powerpoint/2010/main" val="320654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悲观锁</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3" name="图片 2">
            <a:extLst>
              <a:ext uri="{FF2B5EF4-FFF2-40B4-BE49-F238E27FC236}">
                <a16:creationId xmlns:a16="http://schemas.microsoft.com/office/drawing/2014/main" id="{30398162-C9F3-3A48-BDF9-693F6559F63B}"/>
              </a:ext>
            </a:extLst>
          </p:cNvPr>
          <p:cNvPicPr>
            <a:picLocks noChangeAspect="1"/>
          </p:cNvPicPr>
          <p:nvPr/>
        </p:nvPicPr>
        <p:blipFill>
          <a:blip r:embed="rId3"/>
          <a:stretch>
            <a:fillRect/>
          </a:stretch>
        </p:blipFill>
        <p:spPr>
          <a:xfrm>
            <a:off x="10344" y="2001974"/>
            <a:ext cx="9144000" cy="2353733"/>
          </a:xfrm>
          <a:prstGeom prst="rect">
            <a:avLst/>
          </a:prstGeom>
        </p:spPr>
      </p:pic>
      <p:pic>
        <p:nvPicPr>
          <p:cNvPr id="4" name="图片 3">
            <a:extLst>
              <a:ext uri="{FF2B5EF4-FFF2-40B4-BE49-F238E27FC236}">
                <a16:creationId xmlns:a16="http://schemas.microsoft.com/office/drawing/2014/main" id="{BA7C420A-C263-7B42-BB7D-C6C2F3174042}"/>
              </a:ext>
            </a:extLst>
          </p:cNvPr>
          <p:cNvPicPr>
            <a:picLocks noChangeAspect="1"/>
          </p:cNvPicPr>
          <p:nvPr/>
        </p:nvPicPr>
        <p:blipFill>
          <a:blip r:embed="rId4"/>
          <a:stretch>
            <a:fillRect/>
          </a:stretch>
        </p:blipFill>
        <p:spPr>
          <a:xfrm>
            <a:off x="2207006" y="2928620"/>
            <a:ext cx="6388100" cy="1968500"/>
          </a:xfrm>
          <a:prstGeom prst="rect">
            <a:avLst/>
          </a:prstGeom>
        </p:spPr>
      </p:pic>
    </p:spTree>
    <p:extLst>
      <p:ext uri="{BB962C8B-B14F-4D97-AF65-F5344CB8AC3E}">
        <p14:creationId xmlns:p14="http://schemas.microsoft.com/office/powerpoint/2010/main" val="27342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a:extLst>
              <a:ext uri="{FF2B5EF4-FFF2-40B4-BE49-F238E27FC236}">
                <a16:creationId xmlns:a16="http://schemas.microsoft.com/office/drawing/2014/main" id="{F30ED7F7-C1A1-43E6-8B28-0C28C94DCB64}"/>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15" name="矩形">
            <a:extLst>
              <a:ext uri="{FF2B5EF4-FFF2-40B4-BE49-F238E27FC236}">
                <a16:creationId xmlns:a16="http://schemas.microsoft.com/office/drawing/2014/main" id="{E7F713A0-0F3A-4639-B8D6-97F589BF683C}"/>
              </a:ext>
            </a:extLst>
          </p:cNvPr>
          <p:cNvSpPr>
            <a:spLocks/>
          </p:cNvSpPr>
          <p:nvPr/>
        </p:nvSpPr>
        <p:spPr>
          <a:xfrm>
            <a:off x="1339861" y="220609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前序知识</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8" y="145408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课程简介</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6" y="295955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课程目标</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284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乐观锁</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2" name="图片 1">
            <a:extLst>
              <a:ext uri="{FF2B5EF4-FFF2-40B4-BE49-F238E27FC236}">
                <a16:creationId xmlns:a16="http://schemas.microsoft.com/office/drawing/2014/main" id="{1AAA49CB-8A0B-EA41-A541-1747D1FEC90A}"/>
              </a:ext>
            </a:extLst>
          </p:cNvPr>
          <p:cNvPicPr>
            <a:picLocks noChangeAspect="1"/>
          </p:cNvPicPr>
          <p:nvPr/>
        </p:nvPicPr>
        <p:blipFill>
          <a:blip r:embed="rId3"/>
          <a:stretch>
            <a:fillRect/>
          </a:stretch>
        </p:blipFill>
        <p:spPr>
          <a:xfrm>
            <a:off x="569144" y="1783605"/>
            <a:ext cx="8128000" cy="2837163"/>
          </a:xfrm>
          <a:prstGeom prst="rect">
            <a:avLst/>
          </a:prstGeom>
        </p:spPr>
      </p:pic>
      <p:pic>
        <p:nvPicPr>
          <p:cNvPr id="4" name="图片 3">
            <a:extLst>
              <a:ext uri="{FF2B5EF4-FFF2-40B4-BE49-F238E27FC236}">
                <a16:creationId xmlns:a16="http://schemas.microsoft.com/office/drawing/2014/main" id="{87C0BF6A-B4BF-1B46-BBEE-F4A19A5754BE}"/>
              </a:ext>
            </a:extLst>
          </p:cNvPr>
          <p:cNvPicPr>
            <a:picLocks noChangeAspect="1"/>
          </p:cNvPicPr>
          <p:nvPr/>
        </p:nvPicPr>
        <p:blipFill>
          <a:blip r:embed="rId4"/>
          <a:stretch>
            <a:fillRect/>
          </a:stretch>
        </p:blipFill>
        <p:spPr>
          <a:xfrm>
            <a:off x="2474144" y="3781806"/>
            <a:ext cx="6223000" cy="1066800"/>
          </a:xfrm>
          <a:prstGeom prst="rect">
            <a:avLst/>
          </a:prstGeom>
        </p:spPr>
      </p:pic>
    </p:spTree>
    <p:extLst>
      <p:ext uri="{BB962C8B-B14F-4D97-AF65-F5344CB8AC3E}">
        <p14:creationId xmlns:p14="http://schemas.microsoft.com/office/powerpoint/2010/main" val="256493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系统实现</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乐观锁</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3" name="图片 2">
            <a:extLst>
              <a:ext uri="{FF2B5EF4-FFF2-40B4-BE49-F238E27FC236}">
                <a16:creationId xmlns:a16="http://schemas.microsoft.com/office/drawing/2014/main" id="{766C4C8D-8070-E84E-8768-8C7CDF71940E}"/>
              </a:ext>
            </a:extLst>
          </p:cNvPr>
          <p:cNvPicPr>
            <a:picLocks noChangeAspect="1"/>
          </p:cNvPicPr>
          <p:nvPr/>
        </p:nvPicPr>
        <p:blipFill>
          <a:blip r:embed="rId3"/>
          <a:stretch>
            <a:fillRect/>
          </a:stretch>
        </p:blipFill>
        <p:spPr>
          <a:xfrm>
            <a:off x="569144" y="1783605"/>
            <a:ext cx="8128000" cy="2751819"/>
          </a:xfrm>
          <a:prstGeom prst="rect">
            <a:avLst/>
          </a:prstGeom>
        </p:spPr>
      </p:pic>
      <p:pic>
        <p:nvPicPr>
          <p:cNvPr id="5" name="图片 4">
            <a:extLst>
              <a:ext uri="{FF2B5EF4-FFF2-40B4-BE49-F238E27FC236}">
                <a16:creationId xmlns:a16="http://schemas.microsoft.com/office/drawing/2014/main" id="{5931575A-B8F3-BE45-A3D8-689C48C1933F}"/>
              </a:ext>
            </a:extLst>
          </p:cNvPr>
          <p:cNvPicPr>
            <a:picLocks noChangeAspect="1"/>
          </p:cNvPicPr>
          <p:nvPr/>
        </p:nvPicPr>
        <p:blipFill>
          <a:blip r:embed="rId4"/>
          <a:stretch>
            <a:fillRect/>
          </a:stretch>
        </p:blipFill>
        <p:spPr>
          <a:xfrm>
            <a:off x="1308862" y="3757422"/>
            <a:ext cx="7676642" cy="1066800"/>
          </a:xfrm>
          <a:prstGeom prst="rect">
            <a:avLst/>
          </a:prstGeom>
        </p:spPr>
      </p:pic>
      <p:pic>
        <p:nvPicPr>
          <p:cNvPr id="6" name="图片 5">
            <a:extLst>
              <a:ext uri="{FF2B5EF4-FFF2-40B4-BE49-F238E27FC236}">
                <a16:creationId xmlns:a16="http://schemas.microsoft.com/office/drawing/2014/main" id="{F9B763D6-8815-EC40-A2D9-370956573064}"/>
              </a:ext>
            </a:extLst>
          </p:cNvPr>
          <p:cNvPicPr>
            <a:picLocks noChangeAspect="1"/>
          </p:cNvPicPr>
          <p:nvPr/>
        </p:nvPicPr>
        <p:blipFill>
          <a:blip r:embed="rId5"/>
          <a:stretch>
            <a:fillRect/>
          </a:stretch>
        </p:blipFill>
        <p:spPr>
          <a:xfrm>
            <a:off x="1083183" y="1794845"/>
            <a:ext cx="8128000" cy="2884978"/>
          </a:xfrm>
          <a:prstGeom prst="rect">
            <a:avLst/>
          </a:prstGeom>
        </p:spPr>
      </p:pic>
    </p:spTree>
    <p:extLst>
      <p:ext uri="{BB962C8B-B14F-4D97-AF65-F5344CB8AC3E}">
        <p14:creationId xmlns:p14="http://schemas.microsoft.com/office/powerpoint/2010/main" val="15921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部署运行</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操作按钮: 影片 6">
            <a:extLst>
              <a:ext uri="{FF2B5EF4-FFF2-40B4-BE49-F238E27FC236}">
                <a16:creationId xmlns:a16="http://schemas.microsoft.com/office/drawing/2014/main" id="{25CC1CCE-DCE4-FA4F-8CD9-CE41955C1C96}"/>
              </a:ext>
            </a:extLst>
          </p:cNvPr>
          <p:cNvSpPr/>
          <p:nvPr/>
        </p:nvSpPr>
        <p:spPr>
          <a:xfrm>
            <a:off x="3445665" y="2566412"/>
            <a:ext cx="1136679" cy="531698"/>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sz="2000" dirty="0">
              <a:latin typeface="+mn-ea"/>
              <a:ea typeface="+mn-ea"/>
            </a:endParaRPr>
          </a:p>
        </p:txBody>
      </p:sp>
    </p:spTree>
    <p:extLst>
      <p:ext uri="{BB962C8B-B14F-4D97-AF65-F5344CB8AC3E}">
        <p14:creationId xmlns:p14="http://schemas.microsoft.com/office/powerpoint/2010/main" val="18692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本章小结</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系统分析设计和实现</a:t>
            </a:r>
            <a:endParaRPr lang="zh-CN" altLang="en-US" sz="3000" b="1" kern="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掌握秒杀系统的技术设计方法</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掌握秒杀系统的需求分析方法</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能独立实现一个基本的秒杀系统</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245895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7" name="标题 1">
            <a:extLst>
              <a:ext uri="{FF2B5EF4-FFF2-40B4-BE49-F238E27FC236}">
                <a16:creationId xmlns:a16="http://schemas.microsoft.com/office/drawing/2014/main" id="{73792007-61E2-624D-A409-A4E9BE3B3A74}"/>
              </a:ext>
            </a:extLst>
          </p:cNvPr>
          <p:cNvSpPr txBox="1"/>
          <p:nvPr/>
        </p:nvSpPr>
        <p:spPr>
          <a:xfrm>
            <a:off x="1932585" y="2289968"/>
            <a:ext cx="6527877"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性能测试工具</a:t>
            </a:r>
            <a:endParaRPr lang="zh-CN" sz="2000" dirty="0">
              <a:solidFill>
                <a:srgbClr val="000000"/>
              </a:solidFill>
              <a:latin typeface="微软雅黑"/>
              <a:ea typeface="微软雅黑"/>
            </a:endParaRPr>
          </a:p>
        </p:txBody>
      </p:sp>
      <p:sp>
        <p:nvSpPr>
          <p:cNvPr id="8" name="标题 1">
            <a:extLst>
              <a:ext uri="{FF2B5EF4-FFF2-40B4-BE49-F238E27FC236}">
                <a16:creationId xmlns:a16="http://schemas.microsoft.com/office/drawing/2014/main" id="{448A95B7-BAEA-5C4E-A9F0-4893EF31CD8A}"/>
              </a:ext>
            </a:extLst>
          </p:cNvPr>
          <p:cNvSpPr txBox="1"/>
          <p:nvPr/>
        </p:nvSpPr>
        <p:spPr>
          <a:xfrm>
            <a:off x="1932585" y="1600734"/>
            <a:ext cx="6190370"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latin typeface="微软雅黑"/>
                <a:ea typeface="微软雅黑"/>
              </a:rPr>
              <a:t>性能</a:t>
            </a:r>
            <a:r>
              <a:rPr lang="zh-CN" sz="2000" dirty="0">
                <a:latin typeface="微软雅黑"/>
                <a:ea typeface="微软雅黑"/>
              </a:rPr>
              <a:t>测试理论</a:t>
            </a:r>
          </a:p>
        </p:txBody>
      </p:sp>
      <p:sp>
        <p:nvSpPr>
          <p:cNvPr id="9" name="标题 1">
            <a:extLst>
              <a:ext uri="{FF2B5EF4-FFF2-40B4-BE49-F238E27FC236}">
                <a16:creationId xmlns:a16="http://schemas.microsoft.com/office/drawing/2014/main" id="{22249802-3C2A-9B40-A8E6-347FFABC7112}"/>
              </a:ext>
            </a:extLst>
          </p:cNvPr>
          <p:cNvSpPr txBox="1"/>
          <p:nvPr/>
        </p:nvSpPr>
        <p:spPr>
          <a:xfrm>
            <a:off x="1932585" y="2988926"/>
            <a:ext cx="6379031"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秒杀</a:t>
            </a:r>
            <a:r>
              <a:rPr lang="zh-CN" sz="2000" dirty="0">
                <a:solidFill>
                  <a:srgbClr val="000000"/>
                </a:solidFill>
                <a:latin typeface="微软雅黑"/>
                <a:ea typeface="微软雅黑"/>
              </a:rPr>
              <a:t>压测执行</a:t>
            </a:r>
          </a:p>
        </p:txBody>
      </p:sp>
      <p:sp>
        <p:nvSpPr>
          <p:cNvPr id="10" name="标题 1">
            <a:extLst>
              <a:ext uri="{FF2B5EF4-FFF2-40B4-BE49-F238E27FC236}">
                <a16:creationId xmlns:a16="http://schemas.microsoft.com/office/drawing/2014/main" id="{47F9DEAA-8AE1-1A43-8195-A9C98B4EB391}"/>
              </a:ext>
            </a:extLst>
          </p:cNvPr>
          <p:cNvSpPr txBox="1"/>
          <p:nvPr/>
        </p:nvSpPr>
        <p:spPr>
          <a:xfrm>
            <a:off x="1932585" y="3714487"/>
            <a:ext cx="6379031"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性能测试高级主题</a:t>
            </a:r>
            <a:endParaRPr lang="zh-CN" sz="2000" dirty="0">
              <a:solidFill>
                <a:srgbClr val="000000"/>
              </a:solidFill>
              <a:latin typeface="微软雅黑"/>
              <a:ea typeface="微软雅黑"/>
            </a:endParaRPr>
          </a:p>
        </p:txBody>
      </p:sp>
    </p:spTree>
    <p:extLst>
      <p:ext uri="{BB962C8B-B14F-4D97-AF65-F5344CB8AC3E}">
        <p14:creationId xmlns:p14="http://schemas.microsoft.com/office/powerpoint/2010/main" val="396778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a:extLst>
              <a:ext uri="{FF2B5EF4-FFF2-40B4-BE49-F238E27FC236}">
                <a16:creationId xmlns:a16="http://schemas.microsoft.com/office/drawing/2014/main" id="{E7F713A0-0F3A-4639-B8D6-97F589BF683C}"/>
              </a:ext>
            </a:extLst>
          </p:cNvPr>
          <p:cNvSpPr>
            <a:spLocks/>
          </p:cNvSpPr>
          <p:nvPr/>
        </p:nvSpPr>
        <p:spPr>
          <a:xfrm>
            <a:off x="1339861" y="2840082"/>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性能测试的核心要素</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8" y="2088064"/>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性能测试的目的和用途</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6" y="359353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性能测试的指标体系</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6" name="矩形">
            <a:extLst>
              <a:ext uri="{FF2B5EF4-FFF2-40B4-BE49-F238E27FC236}">
                <a16:creationId xmlns:a16="http://schemas.microsoft.com/office/drawing/2014/main" id="{7CBD2EF2-9554-2C44-8F4E-DDE1E26797F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文本框">
            <a:extLst>
              <a:ext uri="{FF2B5EF4-FFF2-40B4-BE49-F238E27FC236}">
                <a16:creationId xmlns:a16="http://schemas.microsoft.com/office/drawing/2014/main" id="{3D10A042-8F82-934B-9E9D-A85E9EFBC12F}"/>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测试理论</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Tree>
    <p:extLst>
      <p:ext uri="{BB962C8B-B14F-4D97-AF65-F5344CB8AC3E}">
        <p14:creationId xmlns:p14="http://schemas.microsoft.com/office/powerpoint/2010/main" val="171560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a:extLst>
              <a:ext uri="{FF2B5EF4-FFF2-40B4-BE49-F238E27FC236}">
                <a16:creationId xmlns:a16="http://schemas.microsoft.com/office/drawing/2014/main" id="{E7F713A0-0F3A-4639-B8D6-97F589BF683C}"/>
              </a:ext>
            </a:extLst>
          </p:cNvPr>
          <p:cNvSpPr>
            <a:spLocks/>
          </p:cNvSpPr>
          <p:nvPr/>
        </p:nvSpPr>
        <p:spPr>
          <a:xfrm>
            <a:off x="1339861" y="2840082"/>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业务峰值保障高可用性</a:t>
            </a: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8" y="2088064"/>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瓶颈探测指导性能优化</a:t>
            </a: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6" y="359353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容量规划指导资源分配</a:t>
            </a:r>
          </a:p>
        </p:txBody>
      </p:sp>
      <p:sp>
        <p:nvSpPr>
          <p:cNvPr id="6" name="矩形">
            <a:extLst>
              <a:ext uri="{FF2B5EF4-FFF2-40B4-BE49-F238E27FC236}">
                <a16:creationId xmlns:a16="http://schemas.microsoft.com/office/drawing/2014/main" id="{7CBD2EF2-9554-2C44-8F4E-DDE1E26797F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文本框">
            <a:extLst>
              <a:ext uri="{FF2B5EF4-FFF2-40B4-BE49-F238E27FC236}">
                <a16:creationId xmlns:a16="http://schemas.microsoft.com/office/drawing/2014/main" id="{3D10A042-8F82-934B-9E9D-A85E9EFBC12F}"/>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测试理论</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目的用途</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矩形">
            <a:extLst>
              <a:ext uri="{FF2B5EF4-FFF2-40B4-BE49-F238E27FC236}">
                <a16:creationId xmlns:a16="http://schemas.microsoft.com/office/drawing/2014/main" id="{E5558103-1706-A94E-97E3-5E5926D30E66}"/>
              </a:ext>
            </a:extLst>
          </p:cNvPr>
          <p:cNvSpPr>
            <a:spLocks/>
          </p:cNvSpPr>
          <p:nvPr/>
        </p:nvSpPr>
        <p:spPr>
          <a:xfrm>
            <a:off x="1356876" y="4345553"/>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性能度量指导技术升级</a:t>
            </a:r>
          </a:p>
        </p:txBody>
      </p:sp>
    </p:spTree>
    <p:extLst>
      <p:ext uri="{BB962C8B-B14F-4D97-AF65-F5344CB8AC3E}">
        <p14:creationId xmlns:p14="http://schemas.microsoft.com/office/powerpoint/2010/main" val="28313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a:extLst>
              <a:ext uri="{FF2B5EF4-FFF2-40B4-BE49-F238E27FC236}">
                <a16:creationId xmlns:a16="http://schemas.microsoft.com/office/drawing/2014/main" id="{E7F713A0-0F3A-4639-B8D6-97F589BF683C}"/>
              </a:ext>
            </a:extLst>
          </p:cNvPr>
          <p:cNvSpPr>
            <a:spLocks/>
          </p:cNvSpPr>
          <p:nvPr/>
        </p:nvSpPr>
        <p:spPr>
          <a:xfrm>
            <a:off x="1356875" y="2533283"/>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一样的用户规模</a:t>
            </a: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6" y="197056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一样的线上环境</a:t>
            </a: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5" y="309600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一样的业务场景</a:t>
            </a:r>
          </a:p>
        </p:txBody>
      </p:sp>
      <p:sp>
        <p:nvSpPr>
          <p:cNvPr id="6" name="矩形">
            <a:extLst>
              <a:ext uri="{FF2B5EF4-FFF2-40B4-BE49-F238E27FC236}">
                <a16:creationId xmlns:a16="http://schemas.microsoft.com/office/drawing/2014/main" id="{7CBD2EF2-9554-2C44-8F4E-DDE1E26797F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文本框">
            <a:extLst>
              <a:ext uri="{FF2B5EF4-FFF2-40B4-BE49-F238E27FC236}">
                <a16:creationId xmlns:a16="http://schemas.microsoft.com/office/drawing/2014/main" id="{3D10A042-8F82-934B-9E9D-A85E9EFBC12F}"/>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测试理论</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核心要素</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矩形">
            <a:extLst>
              <a:ext uri="{FF2B5EF4-FFF2-40B4-BE49-F238E27FC236}">
                <a16:creationId xmlns:a16="http://schemas.microsoft.com/office/drawing/2014/main" id="{E5558103-1706-A94E-97E3-5E5926D30E66}"/>
              </a:ext>
            </a:extLst>
          </p:cNvPr>
          <p:cNvSpPr>
            <a:spLocks/>
          </p:cNvSpPr>
          <p:nvPr/>
        </p:nvSpPr>
        <p:spPr>
          <a:xfrm>
            <a:off x="1336187" y="3658719"/>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一样的业务量级</a:t>
            </a:r>
          </a:p>
        </p:txBody>
      </p:sp>
      <p:sp>
        <p:nvSpPr>
          <p:cNvPr id="9" name="矩形">
            <a:extLst>
              <a:ext uri="{FF2B5EF4-FFF2-40B4-BE49-F238E27FC236}">
                <a16:creationId xmlns:a16="http://schemas.microsoft.com/office/drawing/2014/main" id="{78650FE6-3F53-B941-92CF-50233F7180B5}"/>
              </a:ext>
            </a:extLst>
          </p:cNvPr>
          <p:cNvSpPr>
            <a:spLocks/>
          </p:cNvSpPr>
          <p:nvPr/>
        </p:nvSpPr>
        <p:spPr>
          <a:xfrm>
            <a:off x="1356874" y="4221437"/>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一样的流量来源</a:t>
            </a:r>
          </a:p>
        </p:txBody>
      </p:sp>
    </p:spTree>
    <p:extLst>
      <p:ext uri="{BB962C8B-B14F-4D97-AF65-F5344CB8AC3E}">
        <p14:creationId xmlns:p14="http://schemas.microsoft.com/office/powerpoint/2010/main" val="314698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a:extLst>
              <a:ext uri="{FF2B5EF4-FFF2-40B4-BE49-F238E27FC236}">
                <a16:creationId xmlns:a16="http://schemas.microsoft.com/office/drawing/2014/main" id="{E7F713A0-0F3A-4639-B8D6-97F589BF683C}"/>
              </a:ext>
            </a:extLst>
          </p:cNvPr>
          <p:cNvSpPr>
            <a:spLocks/>
          </p:cNvSpPr>
          <p:nvPr/>
        </p:nvSpPr>
        <p:spPr>
          <a:xfrm>
            <a:off x="1356875" y="2533283"/>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资源指标：操作系统、中间件、应用、数据库</a:t>
            </a: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6" y="197056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业务指标：</a:t>
            </a:r>
            <a:r>
              <a:rPr lang="en-US" altLang="zh-CN" sz="2000" dirty="0">
                <a:solidFill>
                  <a:srgbClr val="474747"/>
                </a:solidFill>
                <a:latin typeface="微软雅黑" charset="0"/>
                <a:ea typeface="微软雅黑" charset="0"/>
                <a:cs typeface="微软雅黑" charset="0"/>
              </a:rPr>
              <a:t>RT</a:t>
            </a:r>
            <a:r>
              <a:rPr lang="zh-CN" altLang="en-US" sz="2000" dirty="0">
                <a:solidFill>
                  <a:srgbClr val="474747"/>
                </a:solidFill>
                <a:latin typeface="微软雅黑" charset="0"/>
                <a:ea typeface="微软雅黑" charset="0"/>
                <a:cs typeface="微软雅黑" charset="0"/>
              </a:rPr>
              <a:t>、</a:t>
            </a:r>
            <a:r>
              <a:rPr lang="en-US" altLang="zh-CN" sz="2000" dirty="0">
                <a:solidFill>
                  <a:srgbClr val="474747"/>
                </a:solidFill>
                <a:latin typeface="微软雅黑" charset="0"/>
                <a:ea typeface="微软雅黑" charset="0"/>
                <a:cs typeface="微软雅黑" charset="0"/>
              </a:rPr>
              <a:t>TPS/QPS/RPS/HPS</a:t>
            </a:r>
            <a:r>
              <a:rPr lang="zh-CN" altLang="en-US" sz="2000" dirty="0">
                <a:solidFill>
                  <a:srgbClr val="474747"/>
                </a:solidFill>
                <a:latin typeface="微软雅黑" charset="0"/>
                <a:ea typeface="微软雅黑" charset="0"/>
                <a:cs typeface="微软雅黑" charset="0"/>
              </a:rPr>
              <a:t>、</a:t>
            </a:r>
            <a:r>
              <a:rPr lang="en-US" altLang="zh-CN" sz="2000" dirty="0">
                <a:solidFill>
                  <a:srgbClr val="474747"/>
                </a:solidFill>
                <a:latin typeface="微软雅黑" charset="0"/>
                <a:ea typeface="微软雅黑" charset="0"/>
                <a:cs typeface="微软雅黑" charset="0"/>
              </a:rPr>
              <a:t>FR</a:t>
            </a:r>
            <a:r>
              <a:rPr lang="zh-CN" altLang="en-US" sz="2000" dirty="0">
                <a:solidFill>
                  <a:srgbClr val="474747"/>
                </a:solidFill>
                <a:latin typeface="微软雅黑" charset="0"/>
                <a:ea typeface="微软雅黑" charset="0"/>
                <a:cs typeface="微软雅黑" charset="0"/>
              </a:rPr>
              <a:t>，</a:t>
            </a:r>
            <a:r>
              <a:rPr lang="en-US" altLang="zh-CN" sz="2000" dirty="0">
                <a:solidFill>
                  <a:srgbClr val="474747"/>
                </a:solidFill>
                <a:latin typeface="微软雅黑" charset="0"/>
                <a:ea typeface="微软雅黑" charset="0"/>
                <a:cs typeface="微软雅黑" charset="0"/>
              </a:rPr>
              <a:t>VU</a:t>
            </a:r>
            <a:endParaRPr lang="zh-CN" altLang="en-US" sz="2000" dirty="0">
              <a:solidFill>
                <a:srgbClr val="474747"/>
              </a:solidFill>
              <a:latin typeface="微软雅黑" charset="0"/>
              <a:ea typeface="微软雅黑" charset="0"/>
              <a:cs typeface="微软雅黑" charset="0"/>
            </a:endParaRP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5" y="309600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应用指标：线程池、连接池、</a:t>
            </a:r>
            <a:r>
              <a:rPr lang="en-US" altLang="zh-CN" sz="2000" dirty="0">
                <a:solidFill>
                  <a:srgbClr val="474747"/>
                </a:solidFill>
                <a:latin typeface="微软雅黑" charset="0"/>
                <a:ea typeface="微软雅黑" charset="0"/>
                <a:cs typeface="微软雅黑" charset="0"/>
                <a:sym typeface="Calibri" pitchFamily="34" charset="0"/>
              </a:rPr>
              <a:t>JVM</a:t>
            </a:r>
            <a:endParaRPr lang="zh-CN" altLang="en-US" sz="2000" dirty="0">
              <a:solidFill>
                <a:srgbClr val="474747"/>
              </a:solidFill>
              <a:latin typeface="微软雅黑" charset="0"/>
              <a:ea typeface="微软雅黑" charset="0"/>
              <a:cs typeface="微软雅黑" charset="0"/>
              <a:sym typeface="Calibri" pitchFamily="34" charset="0"/>
            </a:endParaRPr>
          </a:p>
        </p:txBody>
      </p:sp>
      <p:sp>
        <p:nvSpPr>
          <p:cNvPr id="6" name="矩形">
            <a:extLst>
              <a:ext uri="{FF2B5EF4-FFF2-40B4-BE49-F238E27FC236}">
                <a16:creationId xmlns:a16="http://schemas.microsoft.com/office/drawing/2014/main" id="{7CBD2EF2-9554-2C44-8F4E-DDE1E26797F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文本框">
            <a:extLst>
              <a:ext uri="{FF2B5EF4-FFF2-40B4-BE49-F238E27FC236}">
                <a16:creationId xmlns:a16="http://schemas.microsoft.com/office/drawing/2014/main" id="{3D10A042-8F82-934B-9E9D-A85E9EFBC12F}"/>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测试理论</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指标体系</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7" name="矩形">
            <a:extLst>
              <a:ext uri="{FF2B5EF4-FFF2-40B4-BE49-F238E27FC236}">
                <a16:creationId xmlns:a16="http://schemas.microsoft.com/office/drawing/2014/main" id="{E5558103-1706-A94E-97E3-5E5926D30E66}"/>
              </a:ext>
            </a:extLst>
          </p:cNvPr>
          <p:cNvSpPr>
            <a:spLocks/>
          </p:cNvSpPr>
          <p:nvPr/>
        </p:nvSpPr>
        <p:spPr>
          <a:xfrm>
            <a:off x="1336187" y="3658719"/>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前端指标：页面加载时间、网络时间</a:t>
            </a:r>
          </a:p>
        </p:txBody>
      </p:sp>
      <p:sp>
        <p:nvSpPr>
          <p:cNvPr id="9" name="矩形">
            <a:extLst>
              <a:ext uri="{FF2B5EF4-FFF2-40B4-BE49-F238E27FC236}">
                <a16:creationId xmlns:a16="http://schemas.microsoft.com/office/drawing/2014/main" id="{78650FE6-3F53-B941-92CF-50233F7180B5}"/>
              </a:ext>
            </a:extLst>
          </p:cNvPr>
          <p:cNvSpPr>
            <a:spLocks/>
          </p:cNvSpPr>
          <p:nvPr/>
        </p:nvSpPr>
        <p:spPr>
          <a:xfrm>
            <a:off x="1356874" y="4221437"/>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稳定性指标：最短稳定时间、可用性、可靠性、伸缩性</a:t>
            </a:r>
          </a:p>
        </p:txBody>
      </p:sp>
    </p:spTree>
    <p:extLst>
      <p:ext uri="{BB962C8B-B14F-4D97-AF65-F5344CB8AC3E}">
        <p14:creationId xmlns:p14="http://schemas.microsoft.com/office/powerpoint/2010/main" val="30299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7"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测试工具</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 7">
            <a:extLst>
              <a:ext uri="{FF2B5EF4-FFF2-40B4-BE49-F238E27FC236}">
                <a16:creationId xmlns:a16="http://schemas.microsoft.com/office/drawing/2014/main" id="{D8702F34-7AC7-6049-A1D7-4E020B365932}"/>
              </a:ext>
            </a:extLst>
          </p:cNvPr>
          <p:cNvSpPr/>
          <p:nvPr/>
        </p:nvSpPr>
        <p:spPr>
          <a:xfrm>
            <a:off x="2696919" y="4474444"/>
            <a:ext cx="5080000" cy="412330"/>
          </a:xfrm>
        </p:spPr>
        <p:txBody>
          <a:bodyPr/>
          <a:lstStyle/>
          <a:p>
            <a:endParaRPr dirty="0">
              <a:hlinkClick r:id="rId3"/>
            </a:endParaRPr>
          </a:p>
        </p:txBody>
      </p:sp>
      <p:sp>
        <p:nvSpPr>
          <p:cNvPr id="15" name="矩形">
            <a:extLst>
              <a:ext uri="{FF2B5EF4-FFF2-40B4-BE49-F238E27FC236}">
                <a16:creationId xmlns:a16="http://schemas.microsoft.com/office/drawing/2014/main" id="{D5B3A495-E7C8-2A41-97F4-4199686EB632}"/>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使用</a:t>
            </a:r>
            <a:r>
              <a:rPr lang="en-US" altLang="zh-CN" sz="2000" dirty="0">
                <a:solidFill>
                  <a:srgbClr val="474747"/>
                </a:solidFill>
                <a:latin typeface="微软雅黑" charset="0"/>
                <a:ea typeface="微软雅黑" charset="0"/>
                <a:cs typeface="微软雅黑" charset="0"/>
                <a:sym typeface="Calibri" pitchFamily="34" charset="0"/>
              </a:rPr>
              <a:t>JMeter</a:t>
            </a:r>
            <a:r>
              <a:rPr lang="zh-CN" altLang="en-US" sz="2000" dirty="0">
                <a:solidFill>
                  <a:srgbClr val="474747"/>
                </a:solidFill>
                <a:latin typeface="微软雅黑" charset="0"/>
                <a:ea typeface="微软雅黑" charset="0"/>
                <a:cs typeface="微软雅黑" charset="0"/>
                <a:sym typeface="Calibri" pitchFamily="34" charset="0"/>
              </a:rPr>
              <a:t>进行性能测试</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6" name="矩形">
            <a:extLst>
              <a:ext uri="{FF2B5EF4-FFF2-40B4-BE49-F238E27FC236}">
                <a16:creationId xmlns:a16="http://schemas.microsoft.com/office/drawing/2014/main" id="{56087489-520D-E24F-BF15-CF2918C235EC}"/>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性能测试工具的对比选择</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Tree>
    <p:extLst>
      <p:ext uri="{BB962C8B-B14F-4D97-AF65-F5344CB8AC3E}">
        <p14:creationId xmlns:p14="http://schemas.microsoft.com/office/powerpoint/2010/main" val="393735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a:extLst>
              <a:ext uri="{FF2B5EF4-FFF2-40B4-BE49-F238E27FC236}">
                <a16:creationId xmlns:a16="http://schemas.microsoft.com/office/drawing/2014/main" id="{FC28E51E-5D71-4CDA-9788-D3C03DE74678}"/>
              </a:ext>
            </a:extLst>
          </p:cNvPr>
          <p:cNvSpPr>
            <a:spLocks/>
          </p:cNvSpPr>
          <p:nvPr/>
        </p:nvSpPr>
        <p:spPr>
          <a:xfrm>
            <a:off x="578722" y="1947785"/>
            <a:ext cx="7830988" cy="142289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lnSpc>
                <a:spcPct val="150000"/>
              </a:lnSpc>
              <a:buFont typeface="Wingdings" panose="05000000000000000000" pitchFamily="2" charset="2"/>
              <a:buChar char="u"/>
            </a:pPr>
            <a:r>
              <a:rPr lang="zh-CN" altLang="zh-CN" sz="2000" dirty="0">
                <a:latin typeface="微软雅黑" panose="020B0503020204020204" pitchFamily="34" charset="-122"/>
                <a:ea typeface="微软雅黑" panose="020B0503020204020204" pitchFamily="34" charset="-122"/>
              </a:rPr>
              <a:t>本课程通过历年电商双十一中最常见的秒杀业务场景，来学习在</a:t>
            </a:r>
            <a:r>
              <a:rPr lang="zh-CN" altLang="zh-CN" sz="2000" dirty="0">
                <a:solidFill>
                  <a:srgbClr val="00B0F0"/>
                </a:solidFill>
                <a:latin typeface="微软雅黑" panose="020B0503020204020204" pitchFamily="34" charset="-122"/>
                <a:ea typeface="微软雅黑" panose="020B0503020204020204" pitchFamily="34" charset="-122"/>
              </a:rPr>
              <a:t>超高并发</a:t>
            </a:r>
            <a:r>
              <a:rPr lang="zh-CN" altLang="zh-CN" sz="2000" dirty="0">
                <a:latin typeface="微软雅黑" panose="020B0503020204020204" pitchFamily="34" charset="-122"/>
                <a:ea typeface="微软雅黑" panose="020B0503020204020204" pitchFamily="34" charset="-122"/>
              </a:rPr>
              <a:t>场景下，如何保障秒杀系统的</a:t>
            </a:r>
            <a:r>
              <a:rPr lang="zh-CN" altLang="zh-CN" sz="2000" dirty="0">
                <a:solidFill>
                  <a:srgbClr val="00B0F0"/>
                </a:solidFill>
                <a:latin typeface="微软雅黑" panose="020B0503020204020204" pitchFamily="34" charset="-122"/>
                <a:ea typeface="微软雅黑" panose="020B0503020204020204" pitchFamily="34" charset="-122"/>
              </a:rPr>
              <a:t>高性能</a:t>
            </a:r>
            <a:r>
              <a:rPr lang="zh-CN" altLang="zh-CN" sz="2000" dirty="0">
                <a:latin typeface="微软雅黑" panose="020B0503020204020204" pitchFamily="34" charset="-122"/>
                <a:ea typeface="微软雅黑" panose="020B0503020204020204" pitchFamily="34" charset="-122"/>
              </a:rPr>
              <a:t>、</a:t>
            </a:r>
            <a:r>
              <a:rPr lang="zh-CN" altLang="zh-CN" sz="2000" dirty="0">
                <a:solidFill>
                  <a:srgbClr val="00B0F0"/>
                </a:solidFill>
                <a:latin typeface="微软雅黑" panose="020B0503020204020204" pitchFamily="34" charset="-122"/>
                <a:ea typeface="微软雅黑" panose="020B0503020204020204" pitchFamily="34" charset="-122"/>
              </a:rPr>
              <a:t>高可用</a:t>
            </a:r>
            <a:r>
              <a:rPr lang="zh-CN" altLang="zh-CN" sz="2000" dirty="0">
                <a:latin typeface="微软雅黑" panose="020B0503020204020204" pitchFamily="34" charset="-122"/>
                <a:ea typeface="微软雅黑" panose="020B0503020204020204" pitchFamily="34" charset="-122"/>
              </a:rPr>
              <a:t>和</a:t>
            </a:r>
            <a:r>
              <a:rPr lang="zh-CN" altLang="zh-CN" sz="2000" dirty="0">
                <a:solidFill>
                  <a:srgbClr val="00B0F0"/>
                </a:solidFill>
                <a:latin typeface="微软雅黑" panose="020B0503020204020204" pitchFamily="34" charset="-122"/>
                <a:ea typeface="微软雅黑" panose="020B0503020204020204" pitchFamily="34" charset="-122"/>
              </a:rPr>
              <a:t>高</a:t>
            </a:r>
            <a:r>
              <a:rPr lang="zh-CN" altLang="en-US" sz="2000" dirty="0">
                <a:solidFill>
                  <a:srgbClr val="00B0F0"/>
                </a:solidFill>
                <a:latin typeface="微软雅黑" panose="020B0503020204020204" pitchFamily="34" charset="-122"/>
                <a:ea typeface="微软雅黑" panose="020B0503020204020204" pitchFamily="34" charset="-122"/>
              </a:rPr>
              <a:t>一致性</a:t>
            </a:r>
            <a:r>
              <a:rPr lang="zh-CN" altLang="zh-CN" sz="2000" dirty="0">
                <a:latin typeface="微软雅黑" panose="020B0503020204020204" pitchFamily="34" charset="-122"/>
                <a:ea typeface="微软雅黑" panose="020B0503020204020204" pitchFamily="34" charset="-122"/>
              </a:rPr>
              <a:t>架构</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5" name="流程图: 可选过程 4">
            <a:extLst>
              <a:ext uri="{FF2B5EF4-FFF2-40B4-BE49-F238E27FC236}">
                <a16:creationId xmlns:a16="http://schemas.microsoft.com/office/drawing/2014/main" id="{DA967314-D943-4F30-911A-6828C715A1F4}"/>
              </a:ext>
            </a:extLst>
          </p:cNvPr>
          <p:cNvSpPr/>
          <p:nvPr/>
        </p:nvSpPr>
        <p:spPr>
          <a:xfrm>
            <a:off x="1967344" y="2540056"/>
            <a:ext cx="1018313"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可选过程 5">
            <a:extLst>
              <a:ext uri="{FF2B5EF4-FFF2-40B4-BE49-F238E27FC236}">
                <a16:creationId xmlns:a16="http://schemas.microsoft.com/office/drawing/2014/main" id="{C52F2B78-42E6-4694-AFDD-CF86C1C6578F}"/>
              </a:ext>
            </a:extLst>
          </p:cNvPr>
          <p:cNvSpPr/>
          <p:nvPr/>
        </p:nvSpPr>
        <p:spPr>
          <a:xfrm>
            <a:off x="6289965" y="2546983"/>
            <a:ext cx="789710"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可选过程 6">
            <a:extLst>
              <a:ext uri="{FF2B5EF4-FFF2-40B4-BE49-F238E27FC236}">
                <a16:creationId xmlns:a16="http://schemas.microsoft.com/office/drawing/2014/main" id="{7733D564-CEF5-4D10-805B-FC0FBB184CB3}"/>
              </a:ext>
            </a:extLst>
          </p:cNvPr>
          <p:cNvSpPr/>
          <p:nvPr/>
        </p:nvSpPr>
        <p:spPr>
          <a:xfrm>
            <a:off x="7287492" y="2540056"/>
            <a:ext cx="789710"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可选过程 7">
            <a:extLst>
              <a:ext uri="{FF2B5EF4-FFF2-40B4-BE49-F238E27FC236}">
                <a16:creationId xmlns:a16="http://schemas.microsoft.com/office/drawing/2014/main" id="{F138FD45-D675-4A28-AF05-BF28974B3926}"/>
              </a:ext>
            </a:extLst>
          </p:cNvPr>
          <p:cNvSpPr/>
          <p:nvPr/>
        </p:nvSpPr>
        <p:spPr>
          <a:xfrm>
            <a:off x="1717962" y="3000161"/>
            <a:ext cx="1018312" cy="332510"/>
          </a:xfrm>
          <a:prstGeom prst="flowChartAlternateProcess">
            <a:avLst/>
          </a:prstGeom>
          <a:noFill/>
          <a:ln>
            <a:solidFill>
              <a:srgbClr val="33C9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a:extLst>
              <a:ext uri="{FF2B5EF4-FFF2-40B4-BE49-F238E27FC236}">
                <a16:creationId xmlns:a16="http://schemas.microsoft.com/office/drawing/2014/main" id="{3A3F64FD-A273-4653-BB59-9060328F611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课程</a:t>
            </a:r>
            <a:r>
              <a:rPr lang="zh-CN" altLang="en-US" sz="2200" b="1" dirty="0">
                <a:solidFill>
                  <a:srgbClr val="000000"/>
                </a:solidFill>
                <a:latin typeface="微软雅黑" panose="020B0503020204020204" pitchFamily="34" charset="-122"/>
                <a:ea typeface="微软雅黑" panose="020B0503020204020204" pitchFamily="34" charset="-122"/>
              </a:rPr>
              <a:t>简介</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10" name="图片 9">
            <a:extLst>
              <a:ext uri="{FF2B5EF4-FFF2-40B4-BE49-F238E27FC236}">
                <a16:creationId xmlns:a16="http://schemas.microsoft.com/office/drawing/2014/main" id="{A65334E8-83B5-CF44-A9D3-44C20495E90B}"/>
              </a:ext>
            </a:extLst>
          </p:cNvPr>
          <p:cNvPicPr/>
          <p:nvPr/>
        </p:nvPicPr>
        <p:blipFill>
          <a:blip r:embed="rId3"/>
          <a:stretch/>
        </p:blipFill>
        <p:spPr>
          <a:xfrm>
            <a:off x="1794836" y="3402250"/>
            <a:ext cx="1388061" cy="1285548"/>
          </a:xfrm>
          <a:prstGeom prst="rect">
            <a:avLst/>
          </a:prstGeom>
        </p:spPr>
      </p:pic>
      <p:sp>
        <p:nvSpPr>
          <p:cNvPr id="11" name="圆角矩形 10">
            <a:extLst>
              <a:ext uri="{FF2B5EF4-FFF2-40B4-BE49-F238E27FC236}">
                <a16:creationId xmlns:a16="http://schemas.microsoft.com/office/drawing/2014/main" id="{6834077A-A5E7-FC43-BCB9-9DA713C8511A}"/>
              </a:ext>
            </a:extLst>
          </p:cNvPr>
          <p:cNvSpPr/>
          <p:nvPr/>
        </p:nvSpPr>
        <p:spPr>
          <a:xfrm>
            <a:off x="3134116" y="3474938"/>
            <a:ext cx="4694068" cy="1011222"/>
          </a:xfrm>
          <a:prstGeom prst="roundRect">
            <a:avLst/>
          </a:prstGeom>
          <a:solidFill>
            <a:schemeClr val="accent4">
              <a:lumMod val="20000"/>
              <a:lumOff val="80000"/>
            </a:schemeClr>
          </a:solidFill>
          <a:ln w="12700">
            <a:solidFill>
              <a:srgbClr val="5C5C5C"/>
            </a:solidFill>
            <a:prstDash val="solid"/>
          </a:ln>
        </p:spPr>
        <p:txBody>
          <a:bodyPr anchor="ctr"/>
          <a:lstStyle/>
          <a:p>
            <a:r>
              <a:rPr lang="zh-CN" sz="1800"/>
              <a:t>什么是系统的高可用、一致性和高性能呢？</a:t>
            </a:r>
          </a:p>
        </p:txBody>
      </p:sp>
      <p:sp>
        <p:nvSpPr>
          <p:cNvPr id="2" name="文本框 1">
            <a:extLst>
              <a:ext uri="{FF2B5EF4-FFF2-40B4-BE49-F238E27FC236}">
                <a16:creationId xmlns:a16="http://schemas.microsoft.com/office/drawing/2014/main" id="{FC639510-2E1B-014D-8383-D25D236775DF}"/>
              </a:ext>
            </a:extLst>
          </p:cNvPr>
          <p:cNvSpPr txBox="1"/>
          <p:nvPr/>
        </p:nvSpPr>
        <p:spPr>
          <a:xfrm>
            <a:off x="-1082566" y="-1072055"/>
            <a:ext cx="184731" cy="30008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0039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6" grpId="0" animBg="1"/>
      <p:bldP spid="7" grpId="0" animBg="1"/>
      <p:bldP spid="8"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测试工具</a:t>
            </a:r>
            <a:r>
              <a:rPr lang="en-US" altLang="zh-CN" sz="2200" b="1" dirty="0">
                <a:solidFill>
                  <a:srgbClr val="000000"/>
                </a:solidFill>
                <a:latin typeface="微软雅黑" panose="020B0503020204020204" pitchFamily="34" charset="-122"/>
                <a:ea typeface="微软雅黑" panose="020B0503020204020204" pitchFamily="34" charset="-122"/>
              </a:rPr>
              <a:t>-</a:t>
            </a:r>
            <a:r>
              <a:rPr lang="zh-CN" altLang="en-US" sz="2200" b="1" dirty="0">
                <a:solidFill>
                  <a:srgbClr val="000000"/>
                </a:solidFill>
                <a:latin typeface="微软雅黑" panose="020B0503020204020204" pitchFamily="34" charset="-122"/>
                <a:ea typeface="微软雅黑" panose="020B0503020204020204" pitchFamily="34" charset="-122"/>
              </a:rPr>
              <a:t>对比选择</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 7">
            <a:extLst>
              <a:ext uri="{FF2B5EF4-FFF2-40B4-BE49-F238E27FC236}">
                <a16:creationId xmlns:a16="http://schemas.microsoft.com/office/drawing/2014/main" id="{D8702F34-7AC7-6049-A1D7-4E020B365932}"/>
              </a:ext>
            </a:extLst>
          </p:cNvPr>
          <p:cNvSpPr/>
          <p:nvPr/>
        </p:nvSpPr>
        <p:spPr>
          <a:xfrm>
            <a:off x="2696919" y="4474444"/>
            <a:ext cx="5080000" cy="412330"/>
          </a:xfrm>
        </p:spPr>
        <p:txBody>
          <a:bodyPr/>
          <a:lstStyle/>
          <a:p>
            <a:endParaRPr dirty="0">
              <a:hlinkClick r:id="rId3"/>
            </a:endParaRPr>
          </a:p>
        </p:txBody>
      </p:sp>
      <p:pic>
        <p:nvPicPr>
          <p:cNvPr id="2" name="图片 1">
            <a:extLst>
              <a:ext uri="{FF2B5EF4-FFF2-40B4-BE49-F238E27FC236}">
                <a16:creationId xmlns:a16="http://schemas.microsoft.com/office/drawing/2014/main" id="{93BE51AB-661B-0D49-A6AD-44890D7AA58D}"/>
              </a:ext>
            </a:extLst>
          </p:cNvPr>
          <p:cNvPicPr>
            <a:picLocks noChangeAspect="1"/>
          </p:cNvPicPr>
          <p:nvPr/>
        </p:nvPicPr>
        <p:blipFill>
          <a:blip r:embed="rId4"/>
          <a:stretch>
            <a:fillRect/>
          </a:stretch>
        </p:blipFill>
        <p:spPr>
          <a:xfrm>
            <a:off x="1018761" y="0"/>
            <a:ext cx="7106478" cy="5143500"/>
          </a:xfrm>
          <a:prstGeom prst="rect">
            <a:avLst/>
          </a:prstGeom>
        </p:spPr>
      </p:pic>
    </p:spTree>
    <p:extLst>
      <p:ext uri="{BB962C8B-B14F-4D97-AF65-F5344CB8AC3E}">
        <p14:creationId xmlns:p14="http://schemas.microsoft.com/office/powerpoint/2010/main" val="191014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测试工具</a:t>
            </a:r>
            <a:r>
              <a:rPr lang="en-US" altLang="zh-CN" sz="2200" b="1" dirty="0">
                <a:solidFill>
                  <a:srgbClr val="000000"/>
                </a:solidFill>
                <a:latin typeface="微软雅黑" panose="020B0503020204020204" pitchFamily="34" charset="-122"/>
                <a:ea typeface="微软雅黑" panose="020B0503020204020204" pitchFamily="34" charset="-122"/>
              </a:rPr>
              <a:t>-JMeter</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 7">
            <a:extLst>
              <a:ext uri="{FF2B5EF4-FFF2-40B4-BE49-F238E27FC236}">
                <a16:creationId xmlns:a16="http://schemas.microsoft.com/office/drawing/2014/main" id="{D8702F34-7AC7-6049-A1D7-4E020B365932}"/>
              </a:ext>
            </a:extLst>
          </p:cNvPr>
          <p:cNvSpPr/>
          <p:nvPr/>
        </p:nvSpPr>
        <p:spPr>
          <a:xfrm>
            <a:off x="2696919" y="4474444"/>
            <a:ext cx="5080000" cy="412330"/>
          </a:xfrm>
        </p:spPr>
        <p:txBody>
          <a:bodyPr/>
          <a:lstStyle/>
          <a:p>
            <a:endParaRPr dirty="0">
              <a:hlinkClick r:id="rId3"/>
            </a:endParaRPr>
          </a:p>
        </p:txBody>
      </p:sp>
      <p:sp>
        <p:nvSpPr>
          <p:cNvPr id="9" name="操作按钮: 影片 8">
            <a:extLst>
              <a:ext uri="{FF2B5EF4-FFF2-40B4-BE49-F238E27FC236}">
                <a16:creationId xmlns:a16="http://schemas.microsoft.com/office/drawing/2014/main" id="{0768BC15-52E0-DE4A-8D02-B473FE94C6B5}"/>
              </a:ext>
            </a:extLst>
          </p:cNvPr>
          <p:cNvSpPr/>
          <p:nvPr/>
        </p:nvSpPr>
        <p:spPr>
          <a:xfrm>
            <a:off x="3876139" y="2586019"/>
            <a:ext cx="1360780" cy="786506"/>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dirty="0">
              <a:solidFill>
                <a:srgbClr val="FF0000"/>
              </a:solidFill>
            </a:endParaRPr>
          </a:p>
        </p:txBody>
      </p:sp>
    </p:spTree>
    <p:extLst>
      <p:ext uri="{BB962C8B-B14F-4D97-AF65-F5344CB8AC3E}">
        <p14:creationId xmlns:p14="http://schemas.microsoft.com/office/powerpoint/2010/main" val="301613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测试工具</a:t>
            </a:r>
            <a:r>
              <a:rPr lang="en-US" altLang="zh-CN" sz="2200" b="1" dirty="0">
                <a:solidFill>
                  <a:srgbClr val="000000"/>
                </a:solidFill>
                <a:latin typeface="微软雅黑" panose="020B0503020204020204" pitchFamily="34" charset="-122"/>
                <a:ea typeface="微软雅黑" panose="020B0503020204020204" pitchFamily="34" charset="-122"/>
              </a:rPr>
              <a:t>-JMeter</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8" name=" 7">
            <a:extLst>
              <a:ext uri="{FF2B5EF4-FFF2-40B4-BE49-F238E27FC236}">
                <a16:creationId xmlns:a16="http://schemas.microsoft.com/office/drawing/2014/main" id="{D8702F34-7AC7-6049-A1D7-4E020B365932}"/>
              </a:ext>
            </a:extLst>
          </p:cNvPr>
          <p:cNvSpPr/>
          <p:nvPr/>
        </p:nvSpPr>
        <p:spPr>
          <a:xfrm>
            <a:off x="2696919" y="4474444"/>
            <a:ext cx="5080000" cy="412330"/>
          </a:xfrm>
        </p:spPr>
        <p:txBody>
          <a:bodyPr/>
          <a:lstStyle/>
          <a:p>
            <a:endParaRPr dirty="0">
              <a:hlinkClick r:id="rId3"/>
            </a:endParaRPr>
          </a:p>
        </p:txBody>
      </p:sp>
      <p:sp>
        <p:nvSpPr>
          <p:cNvPr id="9" name="操作按钮: 影片 8">
            <a:extLst>
              <a:ext uri="{FF2B5EF4-FFF2-40B4-BE49-F238E27FC236}">
                <a16:creationId xmlns:a16="http://schemas.microsoft.com/office/drawing/2014/main" id="{0768BC15-52E0-DE4A-8D02-B473FE94C6B5}"/>
              </a:ext>
            </a:extLst>
          </p:cNvPr>
          <p:cNvSpPr/>
          <p:nvPr/>
        </p:nvSpPr>
        <p:spPr>
          <a:xfrm>
            <a:off x="3876139" y="2586019"/>
            <a:ext cx="1360780" cy="786506"/>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dirty="0">
              <a:solidFill>
                <a:srgbClr val="FF0000"/>
              </a:solidFill>
            </a:endParaRPr>
          </a:p>
        </p:txBody>
      </p:sp>
      <p:pic>
        <p:nvPicPr>
          <p:cNvPr id="2" name="图片 1">
            <a:extLst>
              <a:ext uri="{FF2B5EF4-FFF2-40B4-BE49-F238E27FC236}">
                <a16:creationId xmlns:a16="http://schemas.microsoft.com/office/drawing/2014/main" id="{63EDF182-B89A-DE47-AC32-E8036AD2AA17}"/>
              </a:ext>
            </a:extLst>
          </p:cNvPr>
          <p:cNvPicPr>
            <a:picLocks noChangeAspect="1"/>
          </p:cNvPicPr>
          <p:nvPr/>
        </p:nvPicPr>
        <p:blipFill>
          <a:blip r:embed="rId4"/>
          <a:stretch>
            <a:fillRect/>
          </a:stretch>
        </p:blipFill>
        <p:spPr>
          <a:xfrm>
            <a:off x="2861341" y="12940"/>
            <a:ext cx="2869607" cy="5143500"/>
          </a:xfrm>
          <a:prstGeom prst="rect">
            <a:avLst/>
          </a:prstGeom>
        </p:spPr>
      </p:pic>
    </p:spTree>
    <p:extLst>
      <p:ext uri="{BB962C8B-B14F-4D97-AF65-F5344CB8AC3E}">
        <p14:creationId xmlns:p14="http://schemas.microsoft.com/office/powerpoint/2010/main" val="1395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测试执行</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秒杀</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执行秒杀脚本</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编写秒杀脚本</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分析秒杀结果</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7" name="操作按钮: 影片 6">
            <a:extLst>
              <a:ext uri="{FF2B5EF4-FFF2-40B4-BE49-F238E27FC236}">
                <a16:creationId xmlns:a16="http://schemas.microsoft.com/office/drawing/2014/main" id="{DF3B2125-5B84-8A4B-863C-39D69A01AE52}"/>
              </a:ext>
            </a:extLst>
          </p:cNvPr>
          <p:cNvSpPr/>
          <p:nvPr/>
        </p:nvSpPr>
        <p:spPr>
          <a:xfrm>
            <a:off x="4162488" y="2544825"/>
            <a:ext cx="1360780" cy="786506"/>
          </a:xfrm>
          <a:prstGeom prst="actionButtonMovie">
            <a:avLst/>
          </a:prstGeom>
          <a:solidFill>
            <a:schemeClr val="accent4">
              <a:lumMod val="20000"/>
              <a:lumOff val="80000"/>
            </a:schemeClr>
          </a:solidFill>
          <a:ln w="12700">
            <a:solidFill>
              <a:srgbClr val="5C5C5C"/>
            </a:solidFill>
            <a:prstDash val="solid"/>
          </a:ln>
        </p:spPr>
        <p:txBody>
          <a:bodyPr/>
          <a:lstStyle/>
          <a:p>
            <a:pPr algn="ctr"/>
            <a:endParaRPr lang="zh-CN" dirty="0">
              <a:solidFill>
                <a:srgbClr val="FF0000"/>
              </a:solidFill>
            </a:endParaRPr>
          </a:p>
        </p:txBody>
      </p:sp>
    </p:spTree>
    <p:extLst>
      <p:ext uri="{BB962C8B-B14F-4D97-AF65-F5344CB8AC3E}">
        <p14:creationId xmlns:p14="http://schemas.microsoft.com/office/powerpoint/2010/main" val="470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高级主题</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-Little</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定律</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057822"/>
            <a:ext cx="8565279" cy="707886"/>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dirty="0">
                <a:solidFill>
                  <a:srgbClr val="474747"/>
                </a:solidFill>
                <a:latin typeface="微软雅黑" charset="0"/>
                <a:ea typeface="微软雅黑" charset="0"/>
                <a:cs typeface="微软雅黑" charset="0"/>
              </a:rPr>
              <a:t>       </a:t>
            </a:r>
            <a:r>
              <a:rPr lang="en-US" altLang="zh-CN" sz="2000" dirty="0">
                <a:solidFill>
                  <a:srgbClr val="474747"/>
                </a:solidFill>
                <a:latin typeface="微软雅黑" charset="0"/>
                <a:ea typeface="微软雅黑" charset="0"/>
                <a:cs typeface="微软雅黑" charset="0"/>
              </a:rPr>
              <a:t>Little</a:t>
            </a:r>
            <a:r>
              <a:rPr lang="zh-CN" altLang="en-US" sz="2000" dirty="0">
                <a:solidFill>
                  <a:srgbClr val="474747"/>
                </a:solidFill>
                <a:latin typeface="微软雅黑" charset="0"/>
                <a:ea typeface="微软雅黑" charset="0"/>
                <a:cs typeface="微软雅黑" charset="0"/>
              </a:rPr>
              <a:t>定律：系统中物体的平均数量等于物体到达系统的平均速率和物体在系统中停留的平均时间的乘积</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39550" y="3039925"/>
            <a:ext cx="8565279" cy="1015663"/>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dirty="0">
                <a:solidFill>
                  <a:srgbClr val="474747"/>
                </a:solidFill>
                <a:latin typeface="微软雅黑" charset="0"/>
                <a:ea typeface="微软雅黑" charset="0"/>
                <a:cs typeface="微软雅黑" charset="0"/>
                <a:sym typeface="Calibri" pitchFamily="34" charset="0"/>
              </a:rPr>
              <a:t>       餐厅可以容纳约</a:t>
            </a:r>
            <a:r>
              <a:rPr lang="en-US" altLang="zh-CN" sz="2000" dirty="0">
                <a:solidFill>
                  <a:srgbClr val="474747"/>
                </a:solidFill>
                <a:latin typeface="微软雅黑" charset="0"/>
                <a:ea typeface="微软雅黑" charset="0"/>
                <a:cs typeface="微软雅黑" charset="0"/>
                <a:sym typeface="Calibri" pitchFamily="34" charset="0"/>
              </a:rPr>
              <a:t>60</a:t>
            </a:r>
            <a:r>
              <a:rPr lang="zh-CN" altLang="en-US" sz="2000" dirty="0">
                <a:solidFill>
                  <a:srgbClr val="474747"/>
                </a:solidFill>
                <a:latin typeface="微软雅黑" charset="0"/>
                <a:ea typeface="微软雅黑" charset="0"/>
                <a:cs typeface="微软雅黑" charset="0"/>
                <a:sym typeface="Calibri" pitchFamily="34" charset="0"/>
              </a:rPr>
              <a:t>人，每个人的就餐时间大约是</a:t>
            </a:r>
            <a:r>
              <a:rPr lang="en-US" altLang="zh-CN" sz="2000" dirty="0">
                <a:solidFill>
                  <a:srgbClr val="474747"/>
                </a:solidFill>
                <a:latin typeface="微软雅黑" charset="0"/>
                <a:ea typeface="微软雅黑" charset="0"/>
                <a:cs typeface="微软雅黑" charset="0"/>
                <a:sym typeface="Calibri" pitchFamily="34" charset="0"/>
              </a:rPr>
              <a:t>3</a:t>
            </a:r>
            <a:r>
              <a:rPr lang="zh-CN" altLang="en-US" sz="2000" dirty="0">
                <a:solidFill>
                  <a:srgbClr val="474747"/>
                </a:solidFill>
                <a:latin typeface="微软雅黑" charset="0"/>
                <a:ea typeface="微软雅黑" charset="0"/>
                <a:cs typeface="微软雅黑" charset="0"/>
                <a:sym typeface="Calibri" pitchFamily="34" charset="0"/>
              </a:rPr>
              <a:t>小时，因此我们进入餐厅的速率大概是每小时</a:t>
            </a:r>
            <a:r>
              <a:rPr lang="en-US" altLang="zh-CN" sz="2000" dirty="0">
                <a:solidFill>
                  <a:srgbClr val="474747"/>
                </a:solidFill>
                <a:latin typeface="微软雅黑" charset="0"/>
                <a:ea typeface="微软雅黑" charset="0"/>
                <a:cs typeface="微软雅黑" charset="0"/>
                <a:sym typeface="Calibri" pitchFamily="34" charset="0"/>
              </a:rPr>
              <a:t>20</a:t>
            </a:r>
            <a:r>
              <a:rPr lang="zh-CN" altLang="en-US" sz="2000" dirty="0">
                <a:solidFill>
                  <a:srgbClr val="474747"/>
                </a:solidFill>
                <a:latin typeface="微软雅黑" charset="0"/>
                <a:ea typeface="微软雅黑" charset="0"/>
                <a:cs typeface="微软雅黑" charset="0"/>
                <a:sym typeface="Calibri" pitchFamily="34" charset="0"/>
              </a:rPr>
              <a:t>人。如果我们前面还有</a:t>
            </a:r>
            <a:r>
              <a:rPr lang="en-US" altLang="zh-CN" sz="2000" dirty="0">
                <a:solidFill>
                  <a:srgbClr val="474747"/>
                </a:solidFill>
                <a:latin typeface="微软雅黑" charset="0"/>
                <a:ea typeface="微软雅黑" charset="0"/>
                <a:cs typeface="微软雅黑" charset="0"/>
                <a:sym typeface="Calibri" pitchFamily="34" charset="0"/>
              </a:rPr>
              <a:t>20</a:t>
            </a:r>
            <a:r>
              <a:rPr lang="zh-CN" altLang="en-US" sz="2000" dirty="0">
                <a:solidFill>
                  <a:srgbClr val="474747"/>
                </a:solidFill>
                <a:latin typeface="微软雅黑" charset="0"/>
                <a:ea typeface="微软雅黑" charset="0"/>
                <a:cs typeface="微软雅黑" charset="0"/>
                <a:sym typeface="Calibri" pitchFamily="34" charset="0"/>
              </a:rPr>
              <a:t>人，这也就意味着我们需要等待大约一小时</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86700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高级主题</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预估并发用户</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pic>
        <p:nvPicPr>
          <p:cNvPr id="2" name="图片 1">
            <a:extLst>
              <a:ext uri="{FF2B5EF4-FFF2-40B4-BE49-F238E27FC236}">
                <a16:creationId xmlns:a16="http://schemas.microsoft.com/office/drawing/2014/main" id="{C7890A78-9E04-DC42-B643-AB8254CA3671}"/>
              </a:ext>
            </a:extLst>
          </p:cNvPr>
          <p:cNvPicPr>
            <a:picLocks noChangeAspect="1"/>
          </p:cNvPicPr>
          <p:nvPr/>
        </p:nvPicPr>
        <p:blipFill>
          <a:blip r:embed="rId3"/>
          <a:stretch>
            <a:fillRect/>
          </a:stretch>
        </p:blipFill>
        <p:spPr>
          <a:xfrm>
            <a:off x="1132114" y="1694314"/>
            <a:ext cx="7449320" cy="3167643"/>
          </a:xfrm>
          <a:prstGeom prst="rect">
            <a:avLst/>
          </a:prstGeom>
        </p:spPr>
      </p:pic>
      <p:sp>
        <p:nvSpPr>
          <p:cNvPr id="22" name="矩形">
            <a:extLst>
              <a:ext uri="{FF2B5EF4-FFF2-40B4-BE49-F238E27FC236}">
                <a16:creationId xmlns:a16="http://schemas.microsoft.com/office/drawing/2014/main" id="{8F47FDEC-0F10-41D7-8D2E-BC531038F06E}"/>
              </a:ext>
            </a:extLst>
          </p:cNvPr>
          <p:cNvSpPr>
            <a:spLocks/>
          </p:cNvSpPr>
          <p:nvPr/>
        </p:nvSpPr>
        <p:spPr>
          <a:xfrm>
            <a:off x="1762424" y="4683674"/>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并发用户估计：</a:t>
            </a:r>
            <a:r>
              <a:rPr lang="en-US" altLang="zh-CN" sz="2000" u="none" strike="noStrike" kern="1200" cap="none" spc="0" baseline="0" dirty="0">
                <a:solidFill>
                  <a:srgbClr val="474747"/>
                </a:solidFill>
                <a:latin typeface="微软雅黑" charset="0"/>
                <a:ea typeface="微软雅黑" charset="0"/>
                <a:cs typeface="微软雅黑" charset="0"/>
                <a:sym typeface="Calibri" pitchFamily="34" charset="0"/>
              </a:rPr>
              <a:t>VU=RPS</a:t>
            </a: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a:t>
            </a:r>
            <a:r>
              <a:rPr lang="en-US" altLang="zh-CN" sz="2000" u="none" strike="noStrike" kern="1200" cap="none" spc="0" baseline="0" dirty="0">
                <a:solidFill>
                  <a:srgbClr val="474747"/>
                </a:solidFill>
                <a:latin typeface="微软雅黑" charset="0"/>
                <a:ea typeface="微软雅黑" charset="0"/>
                <a:cs typeface="微软雅黑" charset="0"/>
                <a:sym typeface="Calibri" pitchFamily="34" charset="0"/>
              </a:rPr>
              <a:t>RT</a:t>
            </a: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 </a:t>
            </a:r>
            <a:r>
              <a:rPr lang="en-US" altLang="zh-CN" sz="2000" u="none" strike="noStrike" kern="1200" cap="none" spc="0" baseline="0" dirty="0">
                <a:solidFill>
                  <a:srgbClr val="474747"/>
                </a:solidFill>
                <a:latin typeface="微软雅黑" charset="0"/>
                <a:ea typeface="微软雅黑" charset="0"/>
                <a:cs typeface="微软雅黑" charset="0"/>
                <a:sym typeface="Calibri" pitchFamily="34" charset="0"/>
              </a:rPr>
              <a:t>/ C=</a:t>
            </a:r>
            <a:r>
              <a:rPr lang="en-US" altLang="zh-CN" sz="2000" u="none" strike="noStrike" kern="1200" cap="none" spc="0" baseline="0" dirty="0" err="1">
                <a:solidFill>
                  <a:srgbClr val="474747"/>
                </a:solidFill>
                <a:latin typeface="微软雅黑" charset="0"/>
                <a:ea typeface="微软雅黑" charset="0"/>
                <a:cs typeface="微软雅黑" charset="0"/>
                <a:sym typeface="Calibri" pitchFamily="34" charset="0"/>
              </a:rPr>
              <a:t>nL</a:t>
            </a:r>
            <a:r>
              <a:rPr lang="en-US" altLang="zh-CN" sz="2000" u="none" strike="noStrike" kern="1200" cap="none" spc="0" baseline="0" dirty="0">
                <a:solidFill>
                  <a:srgbClr val="474747"/>
                </a:solidFill>
                <a:latin typeface="微软雅黑" charset="0"/>
                <a:ea typeface="微软雅黑" charset="0"/>
                <a:cs typeface="微软雅黑" charset="0"/>
                <a:sym typeface="Calibri" pitchFamily="34" charset="0"/>
              </a:rPr>
              <a:t>/T </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24680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高级主题</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1980137" y="462595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流水线产能</a:t>
            </a:r>
            <a:r>
              <a:rPr lang="en-US" altLang="zh-CN" sz="2000" u="none" strike="noStrike" kern="1200" cap="none" spc="0" baseline="0" dirty="0">
                <a:solidFill>
                  <a:srgbClr val="474747"/>
                </a:solidFill>
                <a:latin typeface="微软雅黑" charset="0"/>
                <a:ea typeface="微软雅黑" charset="0"/>
                <a:cs typeface="微软雅黑" charset="0"/>
                <a:sym typeface="Calibri" pitchFamily="34" charset="0"/>
              </a:rPr>
              <a:t>T=100/(0.5+3+1.5)=20/s</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pic>
        <p:nvPicPr>
          <p:cNvPr id="2" name="图片 1">
            <a:extLst>
              <a:ext uri="{FF2B5EF4-FFF2-40B4-BE49-F238E27FC236}">
                <a16:creationId xmlns:a16="http://schemas.microsoft.com/office/drawing/2014/main" id="{26BD383A-776F-C541-813D-FB4A1EBC69CC}"/>
              </a:ext>
            </a:extLst>
          </p:cNvPr>
          <p:cNvPicPr>
            <a:picLocks noChangeAspect="1"/>
          </p:cNvPicPr>
          <p:nvPr/>
        </p:nvPicPr>
        <p:blipFill>
          <a:blip r:embed="rId3"/>
          <a:stretch>
            <a:fillRect/>
          </a:stretch>
        </p:blipFill>
        <p:spPr>
          <a:xfrm>
            <a:off x="126995" y="1276696"/>
            <a:ext cx="9042400" cy="3289300"/>
          </a:xfrm>
          <a:prstGeom prst="rect">
            <a:avLst/>
          </a:prstGeom>
        </p:spPr>
      </p:pic>
    </p:spTree>
    <p:extLst>
      <p:ext uri="{BB962C8B-B14F-4D97-AF65-F5344CB8AC3E}">
        <p14:creationId xmlns:p14="http://schemas.microsoft.com/office/powerpoint/2010/main" val="14901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高级主题</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-RPS</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模式</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39548" y="249332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dirty="0">
                <a:solidFill>
                  <a:srgbClr val="474747"/>
                </a:solidFill>
                <a:latin typeface="微软雅黑" charset="0"/>
                <a:ea typeface="微软雅黑" charset="0"/>
                <a:cs typeface="微软雅黑" charset="0"/>
                <a:sym typeface="Calibri" pitchFamily="34" charset="0"/>
              </a:rPr>
              <a:t>X = T(A) RT1 = 20</a:t>
            </a:r>
            <a:r>
              <a:rPr lang="zh-CN" altLang="en-US" sz="2000" dirty="0">
                <a:solidFill>
                  <a:srgbClr val="474747"/>
                </a:solidFill>
                <a:latin typeface="微软雅黑" charset="0"/>
                <a:ea typeface="微软雅黑" charset="0"/>
                <a:cs typeface="微软雅黑" charset="0"/>
                <a:sym typeface="Calibri" pitchFamily="34" charset="0"/>
              </a:rPr>
              <a:t> *</a:t>
            </a:r>
            <a:r>
              <a:rPr lang="en-US" altLang="zh-CN" sz="2000" dirty="0">
                <a:solidFill>
                  <a:srgbClr val="474747"/>
                </a:solidFill>
                <a:latin typeface="微软雅黑" charset="0"/>
                <a:ea typeface="微软雅黑" charset="0"/>
                <a:cs typeface="微软雅黑" charset="0"/>
                <a:sym typeface="Calibri" pitchFamily="34" charset="0"/>
              </a:rPr>
              <a:t> 0.5 = 10</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49" y="2013434"/>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流水线产能</a:t>
            </a:r>
            <a:r>
              <a:rPr lang="en-US" altLang="zh-CN" sz="2000" dirty="0">
                <a:solidFill>
                  <a:srgbClr val="474747"/>
                </a:solidFill>
                <a:latin typeface="微软雅黑" charset="0"/>
                <a:ea typeface="微软雅黑" charset="0"/>
                <a:cs typeface="微软雅黑" charset="0"/>
                <a:sym typeface="Calibri" pitchFamily="34" charset="0"/>
              </a:rPr>
              <a:t>T=100/(0.5+3+1.5)=20/s</a:t>
            </a:r>
            <a:endParaRPr lang="zh-CN" altLang="en-US" sz="2000" dirty="0">
              <a:solidFill>
                <a:srgbClr val="C9394A"/>
              </a:solidFill>
              <a:latin typeface="微软雅黑" charset="0"/>
              <a:ea typeface="微软雅黑" charset="0"/>
              <a:cs typeface="微软雅黑" charset="0"/>
              <a:sym typeface="Calibri" pitchFamily="34"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39547" y="297320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dirty="0">
                <a:solidFill>
                  <a:srgbClr val="474747"/>
                </a:solidFill>
                <a:latin typeface="微软雅黑" charset="0"/>
                <a:ea typeface="微软雅黑" charset="0"/>
                <a:cs typeface="微软雅黑" charset="0"/>
                <a:sym typeface="Calibri" pitchFamily="34" charset="0"/>
              </a:rPr>
              <a:t>Y = T(B) RT2 = 20</a:t>
            </a:r>
            <a:r>
              <a:rPr lang="zh-CN" altLang="en-US" sz="2000" dirty="0">
                <a:solidFill>
                  <a:srgbClr val="474747"/>
                </a:solidFill>
                <a:latin typeface="微软雅黑" charset="0"/>
                <a:ea typeface="微软雅黑" charset="0"/>
                <a:cs typeface="微软雅黑" charset="0"/>
                <a:sym typeface="Calibri" pitchFamily="34" charset="0"/>
              </a:rPr>
              <a:t> *</a:t>
            </a:r>
            <a:r>
              <a:rPr lang="en-US" altLang="zh-CN" sz="2000" dirty="0">
                <a:solidFill>
                  <a:srgbClr val="474747"/>
                </a:solidFill>
                <a:latin typeface="微软雅黑" charset="0"/>
                <a:ea typeface="微软雅黑" charset="0"/>
                <a:cs typeface="微软雅黑" charset="0"/>
                <a:sym typeface="Calibri" pitchFamily="34" charset="0"/>
              </a:rPr>
              <a:t> 3 = 60</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8" name="矩形">
            <a:extLst>
              <a:ext uri="{FF2B5EF4-FFF2-40B4-BE49-F238E27FC236}">
                <a16:creationId xmlns:a16="http://schemas.microsoft.com/office/drawing/2014/main" id="{604EE145-C43A-BB47-B68B-1C6C1916D250}"/>
              </a:ext>
            </a:extLst>
          </p:cNvPr>
          <p:cNvSpPr>
            <a:spLocks/>
          </p:cNvSpPr>
          <p:nvPr/>
        </p:nvSpPr>
        <p:spPr>
          <a:xfrm>
            <a:off x="539546" y="3453095"/>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dirty="0">
                <a:solidFill>
                  <a:srgbClr val="474747"/>
                </a:solidFill>
                <a:latin typeface="微软雅黑" charset="0"/>
                <a:ea typeface="微软雅黑" charset="0"/>
                <a:cs typeface="微软雅黑" charset="0"/>
                <a:sym typeface="Calibri" pitchFamily="34" charset="0"/>
              </a:rPr>
              <a:t>Z = T(C) RT3 = 20</a:t>
            </a:r>
            <a:r>
              <a:rPr lang="zh-CN" altLang="en-US" sz="2000" dirty="0">
                <a:solidFill>
                  <a:srgbClr val="474747"/>
                </a:solidFill>
                <a:latin typeface="微软雅黑" charset="0"/>
                <a:ea typeface="微软雅黑" charset="0"/>
                <a:cs typeface="微软雅黑" charset="0"/>
                <a:sym typeface="Calibri" pitchFamily="34" charset="0"/>
              </a:rPr>
              <a:t> *</a:t>
            </a:r>
            <a:r>
              <a:rPr lang="en-US" altLang="zh-CN" sz="2000" dirty="0">
                <a:solidFill>
                  <a:srgbClr val="474747"/>
                </a:solidFill>
                <a:latin typeface="微软雅黑" charset="0"/>
                <a:ea typeface="微软雅黑" charset="0"/>
                <a:cs typeface="微软雅黑" charset="0"/>
                <a:sym typeface="Calibri" pitchFamily="34" charset="0"/>
              </a:rPr>
              <a:t> 1.5 = 30</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284632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高级主题</a:t>
            </a:r>
            <a:r>
              <a:rPr lang="en-US" altLang="zh-CN" sz="2200" b="1" dirty="0">
                <a:solidFill>
                  <a:srgbClr val="000000"/>
                </a:solidFill>
                <a:latin typeface="微软雅黑" panose="020B0503020204020204" pitchFamily="34" charset="-122"/>
                <a:ea typeface="微软雅黑" panose="020B0503020204020204" pitchFamily="34" charset="-122"/>
                <a:cs typeface="Times New Roman" charset="0"/>
              </a:rPr>
              <a:t>-</a:t>
            </a:r>
            <a:r>
              <a:rPr lang="zh-CN" altLang="en-US" sz="2200" b="1" dirty="0">
                <a:solidFill>
                  <a:srgbClr val="000000"/>
                </a:solidFill>
                <a:latin typeface="微软雅黑" panose="020B0503020204020204" pitchFamily="34" charset="-122"/>
                <a:ea typeface="微软雅黑" panose="020B0503020204020204" pitchFamily="34" charset="-122"/>
                <a:cs typeface="Times New Roman" charset="0"/>
              </a:rPr>
              <a:t>思考时间</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057822"/>
            <a:ext cx="8565279" cy="707886"/>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dirty="0">
                <a:solidFill>
                  <a:srgbClr val="474747"/>
                </a:solidFill>
                <a:latin typeface="微软雅黑" charset="0"/>
                <a:ea typeface="微软雅黑" charset="0"/>
                <a:cs typeface="微软雅黑" charset="0"/>
              </a:rPr>
              <a:t>       一个论坛系统，每天最常处理的业务有两个：</a:t>
            </a:r>
            <a:r>
              <a:rPr lang="en-US" altLang="zh-CN" sz="2000" dirty="0">
                <a:solidFill>
                  <a:srgbClr val="474747"/>
                </a:solidFill>
                <a:latin typeface="微软雅黑" charset="0"/>
                <a:ea typeface="微软雅黑" charset="0"/>
                <a:cs typeface="微软雅黑" charset="0"/>
              </a:rPr>
              <a:t>A</a:t>
            </a:r>
            <a:r>
              <a:rPr lang="zh-CN" altLang="en-US" sz="2000" dirty="0">
                <a:solidFill>
                  <a:srgbClr val="474747"/>
                </a:solidFill>
                <a:latin typeface="微软雅黑" charset="0"/>
                <a:ea typeface="微软雅黑" charset="0"/>
                <a:cs typeface="微软雅黑" charset="0"/>
              </a:rPr>
              <a:t>打开帖子、</a:t>
            </a:r>
            <a:r>
              <a:rPr lang="en-US" altLang="zh-CN" sz="2000" dirty="0">
                <a:solidFill>
                  <a:srgbClr val="474747"/>
                </a:solidFill>
                <a:latin typeface="微软雅黑" charset="0"/>
                <a:ea typeface="微软雅黑" charset="0"/>
                <a:cs typeface="微软雅黑" charset="0"/>
              </a:rPr>
              <a:t>B</a:t>
            </a:r>
            <a:r>
              <a:rPr lang="zh-CN" altLang="en-US" sz="2000" dirty="0">
                <a:solidFill>
                  <a:srgbClr val="474747"/>
                </a:solidFill>
                <a:latin typeface="微软雅黑" charset="0"/>
                <a:ea typeface="微软雅黑" charset="0"/>
                <a:cs typeface="微软雅黑" charset="0"/>
              </a:rPr>
              <a:t>回复帖子。每天，看帖子多，回复的少。假设为</a:t>
            </a:r>
            <a:r>
              <a:rPr lang="en-US" altLang="zh-CN" sz="2000" dirty="0">
                <a:solidFill>
                  <a:srgbClr val="474747"/>
                </a:solidFill>
                <a:latin typeface="微软雅黑" charset="0"/>
                <a:ea typeface="微软雅黑" charset="0"/>
                <a:cs typeface="微软雅黑" charset="0"/>
              </a:rPr>
              <a:t>A:B=2:1</a:t>
            </a:r>
            <a:r>
              <a:rPr lang="zh-CN" altLang="en-US" sz="2000" dirty="0">
                <a:solidFill>
                  <a:srgbClr val="474747"/>
                </a:solidFill>
                <a:latin typeface="微软雅黑" charset="0"/>
                <a:ea typeface="微软雅黑" charset="0"/>
                <a:cs typeface="微软雅黑" charset="0"/>
              </a:rPr>
              <a:t>。</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8" name="矩形">
            <a:extLst>
              <a:ext uri="{FF2B5EF4-FFF2-40B4-BE49-F238E27FC236}">
                <a16:creationId xmlns:a16="http://schemas.microsoft.com/office/drawing/2014/main" id="{EC6EBEB2-EA74-3544-A0BB-F6CC12524B18}"/>
              </a:ext>
            </a:extLst>
          </p:cNvPr>
          <p:cNvSpPr>
            <a:spLocks/>
          </p:cNvSpPr>
          <p:nvPr/>
        </p:nvSpPr>
        <p:spPr>
          <a:xfrm>
            <a:off x="578721" y="2875151"/>
            <a:ext cx="8565279" cy="1015663"/>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dirty="0">
                <a:solidFill>
                  <a:srgbClr val="474747"/>
                </a:solidFill>
                <a:latin typeface="微软雅黑" charset="0"/>
                <a:ea typeface="微软雅黑" charset="0"/>
                <a:cs typeface="微软雅黑" charset="0"/>
              </a:rPr>
              <a:t>       起</a:t>
            </a:r>
            <a:r>
              <a:rPr lang="en-US" altLang="zh-CN" sz="2000" dirty="0">
                <a:solidFill>
                  <a:srgbClr val="474747"/>
                </a:solidFill>
                <a:latin typeface="微软雅黑" charset="0"/>
                <a:ea typeface="微软雅黑" charset="0"/>
                <a:cs typeface="微软雅黑" charset="0"/>
              </a:rPr>
              <a:t>2</a:t>
            </a:r>
            <a:r>
              <a:rPr lang="zh-CN" altLang="en-US" sz="2000" dirty="0">
                <a:solidFill>
                  <a:srgbClr val="474747"/>
                </a:solidFill>
                <a:latin typeface="微软雅黑" charset="0"/>
                <a:ea typeface="微软雅黑" charset="0"/>
                <a:cs typeface="微软雅黑" charset="0"/>
              </a:rPr>
              <a:t>路</a:t>
            </a:r>
            <a:r>
              <a:rPr lang="en-US" altLang="zh-CN" sz="2000" dirty="0">
                <a:solidFill>
                  <a:srgbClr val="474747"/>
                </a:solidFill>
                <a:latin typeface="微软雅黑" charset="0"/>
                <a:ea typeface="微软雅黑" charset="0"/>
                <a:cs typeface="微软雅黑" charset="0"/>
              </a:rPr>
              <a:t>A</a:t>
            </a:r>
            <a:r>
              <a:rPr lang="zh-CN" altLang="en-US" sz="2000" dirty="0">
                <a:solidFill>
                  <a:srgbClr val="474747"/>
                </a:solidFill>
                <a:latin typeface="微软雅黑" charset="0"/>
                <a:ea typeface="微软雅黑" charset="0"/>
                <a:cs typeface="微软雅黑" charset="0"/>
              </a:rPr>
              <a:t>脚本，</a:t>
            </a:r>
            <a:r>
              <a:rPr lang="en-US" altLang="zh-CN" sz="2000" dirty="0">
                <a:solidFill>
                  <a:srgbClr val="474747"/>
                </a:solidFill>
                <a:latin typeface="微软雅黑" charset="0"/>
                <a:ea typeface="微软雅黑" charset="0"/>
                <a:cs typeface="微软雅黑" charset="0"/>
              </a:rPr>
              <a:t>1</a:t>
            </a:r>
            <a:r>
              <a:rPr lang="zh-CN" altLang="en-US" sz="2000" dirty="0">
                <a:solidFill>
                  <a:srgbClr val="474747"/>
                </a:solidFill>
                <a:latin typeface="微软雅黑" charset="0"/>
                <a:ea typeface="微软雅黑" charset="0"/>
                <a:cs typeface="微软雅黑" charset="0"/>
              </a:rPr>
              <a:t>路</a:t>
            </a:r>
            <a:r>
              <a:rPr lang="en-US" altLang="zh-CN" sz="2000" dirty="0">
                <a:solidFill>
                  <a:srgbClr val="474747"/>
                </a:solidFill>
                <a:latin typeface="微软雅黑" charset="0"/>
                <a:ea typeface="微软雅黑" charset="0"/>
                <a:cs typeface="微软雅黑" charset="0"/>
              </a:rPr>
              <a:t>B</a:t>
            </a:r>
            <a:r>
              <a:rPr lang="zh-CN" altLang="en-US" sz="2000" dirty="0">
                <a:solidFill>
                  <a:srgbClr val="474747"/>
                </a:solidFill>
                <a:latin typeface="微软雅黑" charset="0"/>
                <a:ea typeface="微软雅黑" charset="0"/>
                <a:cs typeface="微软雅黑" charset="0"/>
              </a:rPr>
              <a:t>脚本，进行性能测试，我们会得到这两个业务的吞吐量，并且能算出每个小时系统完成</a:t>
            </a:r>
            <a:r>
              <a:rPr lang="en-US" altLang="zh-CN" sz="2000" dirty="0">
                <a:solidFill>
                  <a:srgbClr val="474747"/>
                </a:solidFill>
                <a:latin typeface="微软雅黑" charset="0"/>
                <a:ea typeface="微软雅黑" charset="0"/>
                <a:cs typeface="微软雅黑" charset="0"/>
              </a:rPr>
              <a:t>A</a:t>
            </a:r>
            <a:r>
              <a:rPr lang="zh-CN" altLang="en-US" sz="2000" dirty="0">
                <a:solidFill>
                  <a:srgbClr val="474747"/>
                </a:solidFill>
                <a:latin typeface="微软雅黑" charset="0"/>
                <a:ea typeface="微软雅黑" charset="0"/>
                <a:cs typeface="微软雅黑" charset="0"/>
              </a:rPr>
              <a:t>、</a:t>
            </a:r>
            <a:r>
              <a:rPr lang="en-US" altLang="zh-CN" sz="2000" dirty="0">
                <a:solidFill>
                  <a:srgbClr val="474747"/>
                </a:solidFill>
                <a:latin typeface="微软雅黑" charset="0"/>
                <a:ea typeface="微软雅黑" charset="0"/>
                <a:cs typeface="微软雅黑" charset="0"/>
              </a:rPr>
              <a:t>B</a:t>
            </a:r>
            <a:r>
              <a:rPr lang="zh-CN" altLang="en-US" sz="2000" dirty="0">
                <a:solidFill>
                  <a:srgbClr val="474747"/>
                </a:solidFill>
                <a:latin typeface="微软雅黑" charset="0"/>
                <a:ea typeface="微软雅黑" charset="0"/>
                <a:cs typeface="微软雅黑" charset="0"/>
              </a:rPr>
              <a:t>业务的总数，吞吐量 </a:t>
            </a:r>
            <a:r>
              <a:rPr lang="en-US" altLang="zh-CN" sz="2000" dirty="0">
                <a:solidFill>
                  <a:srgbClr val="474747"/>
                </a:solidFill>
                <a:latin typeface="微软雅黑" charset="0"/>
                <a:ea typeface="微软雅黑" charset="0"/>
                <a:cs typeface="微软雅黑" charset="0"/>
              </a:rPr>
              <a:t>× </a:t>
            </a:r>
            <a:r>
              <a:rPr lang="zh-CN" altLang="en-US" sz="2000" dirty="0">
                <a:solidFill>
                  <a:srgbClr val="474747"/>
                </a:solidFill>
                <a:latin typeface="微软雅黑" charset="0"/>
                <a:ea typeface="微软雅黑" charset="0"/>
                <a:cs typeface="微软雅黑" charset="0"/>
              </a:rPr>
              <a:t>时间 </a:t>
            </a:r>
            <a:r>
              <a:rPr lang="en-US" altLang="zh-CN" sz="2000" dirty="0">
                <a:solidFill>
                  <a:srgbClr val="474747"/>
                </a:solidFill>
                <a:latin typeface="微软雅黑" charset="0"/>
                <a:ea typeface="微软雅黑" charset="0"/>
                <a:cs typeface="微软雅黑" charset="0"/>
              </a:rPr>
              <a:t>= </a:t>
            </a:r>
            <a:r>
              <a:rPr lang="zh-CN" altLang="en-US" sz="2000" dirty="0">
                <a:solidFill>
                  <a:srgbClr val="474747"/>
                </a:solidFill>
                <a:latin typeface="微软雅黑" charset="0"/>
                <a:ea typeface="微软雅黑" charset="0"/>
                <a:cs typeface="微软雅黑" charset="0"/>
              </a:rPr>
              <a:t>总数。</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9" name="矩形">
            <a:extLst>
              <a:ext uri="{FF2B5EF4-FFF2-40B4-BE49-F238E27FC236}">
                <a16:creationId xmlns:a16="http://schemas.microsoft.com/office/drawing/2014/main" id="{9E524759-F01C-7040-8F27-BC4564EA8328}"/>
              </a:ext>
            </a:extLst>
          </p:cNvPr>
          <p:cNvSpPr>
            <a:spLocks/>
          </p:cNvSpPr>
          <p:nvPr/>
        </p:nvSpPr>
        <p:spPr>
          <a:xfrm>
            <a:off x="539551" y="4000257"/>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457200" lvl="1"/>
            <a:r>
              <a:rPr lang="zh-CN" altLang="en-US" sz="2000" dirty="0">
                <a:solidFill>
                  <a:srgbClr val="474747"/>
                </a:solidFill>
                <a:latin typeface="微软雅黑" charset="0"/>
                <a:ea typeface="微软雅黑" charset="0"/>
                <a:cs typeface="微软雅黑" charset="0"/>
              </a:rPr>
              <a:t>       这时我们发现，同样时间，</a:t>
            </a:r>
            <a:r>
              <a:rPr lang="en-US" altLang="zh-CN" sz="2000" dirty="0">
                <a:solidFill>
                  <a:srgbClr val="474747"/>
                </a:solidFill>
                <a:latin typeface="微软雅黑" charset="0"/>
                <a:ea typeface="微软雅黑" charset="0"/>
                <a:cs typeface="微软雅黑" charset="0"/>
              </a:rPr>
              <a:t>AB</a:t>
            </a:r>
            <a:r>
              <a:rPr lang="zh-CN" altLang="en-US" sz="2000" dirty="0">
                <a:solidFill>
                  <a:srgbClr val="474747"/>
                </a:solidFill>
                <a:latin typeface="微软雅黑" charset="0"/>
                <a:ea typeface="微软雅黑" charset="0"/>
                <a:cs typeface="微软雅黑" charset="0"/>
              </a:rPr>
              <a:t>业务的处理总数却不是</a:t>
            </a:r>
            <a:r>
              <a:rPr lang="en-US" altLang="zh-CN" sz="2000" dirty="0">
                <a:solidFill>
                  <a:srgbClr val="474747"/>
                </a:solidFill>
                <a:latin typeface="微软雅黑" charset="0"/>
                <a:ea typeface="微软雅黑" charset="0"/>
                <a:cs typeface="微软雅黑" charset="0"/>
              </a:rPr>
              <a:t>2:1</a:t>
            </a:r>
            <a:r>
              <a:rPr lang="zh-CN" altLang="en-US" sz="2000" dirty="0">
                <a:solidFill>
                  <a:srgbClr val="474747"/>
                </a:solidFill>
                <a:latin typeface="微软雅黑" charset="0"/>
                <a:ea typeface="微软雅黑" charset="0"/>
                <a:cs typeface="微软雅黑" charset="0"/>
              </a:rPr>
              <a:t>的关系。</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Tree>
    <p:extLst>
      <p:ext uri="{BB962C8B-B14F-4D97-AF65-F5344CB8AC3E}">
        <p14:creationId xmlns:p14="http://schemas.microsoft.com/office/powerpoint/2010/main" val="6296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本章小结</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性能度量和性能测试</a:t>
            </a:r>
            <a:endParaRPr lang="zh-CN" altLang="en-US" sz="3000" b="1" kern="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dirty="0" err="1">
                <a:solidFill>
                  <a:srgbClr val="000000"/>
                </a:solidFill>
                <a:latin typeface="微软雅黑"/>
                <a:ea typeface="微软雅黑"/>
              </a:rPr>
              <a:t>Jmeter压力测试</a:t>
            </a:r>
            <a:endParaRPr lang="en-US" altLang="zh-CN" sz="2000" dirty="0">
              <a:solidFill>
                <a:srgbClr val="000000"/>
              </a:solidFill>
              <a:latin typeface="微软雅黑"/>
              <a:ea typeface="微软雅黑"/>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en-US" altLang="zh-CN" sz="2000" dirty="0" err="1">
                <a:solidFill>
                  <a:srgbClr val="000000"/>
                </a:solidFill>
                <a:latin typeface="微软雅黑"/>
                <a:ea typeface="微软雅黑"/>
              </a:rPr>
              <a:t>压测理论</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压测结果分析</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19575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课程简介</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7" name="圆角矩形 6">
            <a:extLst>
              <a:ext uri="{FF2B5EF4-FFF2-40B4-BE49-F238E27FC236}">
                <a16:creationId xmlns:a16="http://schemas.microsoft.com/office/drawing/2014/main" id="{9A2E16FE-4A42-AB4C-9F31-1E8E0190EA2D}"/>
              </a:ext>
            </a:extLst>
          </p:cNvPr>
          <p:cNvSpPr/>
          <p:nvPr/>
        </p:nvSpPr>
        <p:spPr>
          <a:xfrm>
            <a:off x="631092" y="3024423"/>
            <a:ext cx="1388634" cy="677653"/>
          </a:xfrm>
          <a:prstGeom prst="roundRect">
            <a:avLst/>
          </a:prstGeom>
          <a:solidFill>
            <a:schemeClr val="accent4">
              <a:lumMod val="20000"/>
              <a:lumOff val="80000"/>
            </a:schemeClr>
          </a:solidFill>
          <a:ln w="12700">
            <a:solidFill>
              <a:srgbClr val="5C5C5C"/>
            </a:solidFill>
            <a:prstDash val="solid"/>
          </a:ln>
        </p:spPr>
        <p:txBody>
          <a:bodyPr anchor="ctr"/>
          <a:lstStyle/>
          <a:p>
            <a:pPr algn="ctr"/>
            <a:r>
              <a:rPr lang="zh-CN" dirty="0"/>
              <a:t>秒杀系统衡量</a:t>
            </a:r>
          </a:p>
          <a:p>
            <a:pPr algn="ctr"/>
            <a:r>
              <a:rPr lang="zh-CN" dirty="0"/>
              <a:t>三大核心指标</a:t>
            </a:r>
          </a:p>
        </p:txBody>
      </p:sp>
      <p:sp>
        <p:nvSpPr>
          <p:cNvPr id="8" name="圆角矩形 7">
            <a:extLst>
              <a:ext uri="{FF2B5EF4-FFF2-40B4-BE49-F238E27FC236}">
                <a16:creationId xmlns:a16="http://schemas.microsoft.com/office/drawing/2014/main" id="{EC13171F-8AB2-124C-B86A-2B2B3F85DB91}"/>
              </a:ext>
            </a:extLst>
          </p:cNvPr>
          <p:cNvSpPr/>
          <p:nvPr/>
        </p:nvSpPr>
        <p:spPr>
          <a:xfrm>
            <a:off x="3136206" y="3049151"/>
            <a:ext cx="1448251" cy="677653"/>
          </a:xfrm>
          <a:prstGeom prst="roundRect">
            <a:avLst/>
          </a:prstGeom>
          <a:solidFill>
            <a:schemeClr val="accent4">
              <a:lumMod val="20000"/>
              <a:lumOff val="80000"/>
            </a:schemeClr>
          </a:solidFill>
          <a:ln w="12700">
            <a:solidFill>
              <a:srgbClr val="5C5C5C"/>
            </a:solidFill>
            <a:prstDash val="solid"/>
          </a:ln>
        </p:spPr>
        <p:txBody>
          <a:bodyPr anchor="ctr"/>
          <a:lstStyle/>
          <a:p>
            <a:pPr algn="ctr"/>
            <a:r>
              <a:rPr lang="zh-CN" sz="1350">
                <a:latin typeface="Calibri"/>
                <a:ea typeface="等线"/>
              </a:rPr>
              <a:t>一致性</a:t>
            </a:r>
            <a:r>
              <a:rPr lang="zh-CN"/>
              <a:t>【</a:t>
            </a:r>
            <a:r>
              <a:rPr lang="zh-CN" sz="1350">
                <a:latin typeface="Calibri"/>
                <a:ea typeface="等线"/>
              </a:rPr>
              <a:t>准</a:t>
            </a:r>
            <a:r>
              <a:rPr lang="zh-CN"/>
              <a:t>】</a:t>
            </a:r>
          </a:p>
        </p:txBody>
      </p:sp>
      <p:sp>
        <p:nvSpPr>
          <p:cNvPr id="9" name="圆角矩形 8">
            <a:extLst>
              <a:ext uri="{FF2B5EF4-FFF2-40B4-BE49-F238E27FC236}">
                <a16:creationId xmlns:a16="http://schemas.microsoft.com/office/drawing/2014/main" id="{9C833C11-D226-174B-87D6-1CC8BD55E489}"/>
              </a:ext>
            </a:extLst>
          </p:cNvPr>
          <p:cNvSpPr/>
          <p:nvPr/>
        </p:nvSpPr>
        <p:spPr>
          <a:xfrm>
            <a:off x="3136206" y="4176712"/>
            <a:ext cx="1448251" cy="677653"/>
          </a:xfrm>
          <a:prstGeom prst="roundRect">
            <a:avLst/>
          </a:prstGeom>
          <a:solidFill>
            <a:schemeClr val="accent4">
              <a:lumMod val="20000"/>
              <a:lumOff val="80000"/>
            </a:schemeClr>
          </a:solidFill>
          <a:ln w="12700">
            <a:solidFill>
              <a:srgbClr val="5C5C5C"/>
            </a:solidFill>
            <a:prstDash val="solid"/>
          </a:ln>
        </p:spPr>
        <p:txBody>
          <a:bodyPr anchor="ctr"/>
          <a:lstStyle/>
          <a:p>
            <a:pPr algn="ctr"/>
            <a:r>
              <a:rPr lang="zh-CN" sz="1350">
                <a:latin typeface="Calibri"/>
                <a:ea typeface="等线"/>
              </a:rPr>
              <a:t>高性能</a:t>
            </a:r>
            <a:r>
              <a:rPr lang="zh-CN"/>
              <a:t>【</a:t>
            </a:r>
            <a:r>
              <a:rPr lang="zh-CN" sz="1350">
                <a:latin typeface="Calibri"/>
                <a:ea typeface="等线"/>
              </a:rPr>
              <a:t>快</a:t>
            </a:r>
            <a:r>
              <a:rPr lang="zh-CN"/>
              <a:t>】</a:t>
            </a:r>
          </a:p>
        </p:txBody>
      </p:sp>
      <p:sp>
        <p:nvSpPr>
          <p:cNvPr id="10" name="圆角矩形 9">
            <a:extLst>
              <a:ext uri="{FF2B5EF4-FFF2-40B4-BE49-F238E27FC236}">
                <a16:creationId xmlns:a16="http://schemas.microsoft.com/office/drawing/2014/main" id="{D3F5A201-D964-7D49-A25B-6F7FF4206B83}"/>
              </a:ext>
            </a:extLst>
          </p:cNvPr>
          <p:cNvSpPr/>
          <p:nvPr/>
        </p:nvSpPr>
        <p:spPr>
          <a:xfrm>
            <a:off x="3136206" y="1921590"/>
            <a:ext cx="1448251" cy="677653"/>
          </a:xfrm>
          <a:prstGeom prst="roundRect">
            <a:avLst/>
          </a:prstGeom>
          <a:solidFill>
            <a:schemeClr val="accent4">
              <a:lumMod val="20000"/>
              <a:lumOff val="80000"/>
            </a:schemeClr>
          </a:solidFill>
          <a:ln w="12700">
            <a:solidFill>
              <a:srgbClr val="5C5C5C"/>
            </a:solidFill>
            <a:prstDash val="solid"/>
          </a:ln>
        </p:spPr>
        <p:txBody>
          <a:bodyPr anchor="ctr"/>
          <a:lstStyle/>
          <a:p>
            <a:pPr algn="ctr"/>
            <a:r>
              <a:rPr lang="zh-CN" sz="1350">
                <a:latin typeface="Calibri"/>
                <a:ea typeface="等线"/>
              </a:rPr>
              <a:t>高可用</a:t>
            </a:r>
            <a:r>
              <a:rPr lang="zh-CN"/>
              <a:t>【</a:t>
            </a:r>
            <a:r>
              <a:rPr lang="zh-CN" sz="1350">
                <a:latin typeface="Calibri"/>
                <a:ea typeface="等线"/>
              </a:rPr>
              <a:t>稳</a:t>
            </a:r>
            <a:r>
              <a:rPr lang="zh-CN"/>
              <a:t>】</a:t>
            </a:r>
          </a:p>
        </p:txBody>
      </p:sp>
      <p:cxnSp>
        <p:nvCxnSpPr>
          <p:cNvPr id="11" name="肘形连接符 10">
            <a:extLst>
              <a:ext uri="{FF2B5EF4-FFF2-40B4-BE49-F238E27FC236}">
                <a16:creationId xmlns:a16="http://schemas.microsoft.com/office/drawing/2014/main" id="{89F9BA62-9762-A242-90DD-A46C905732BC}"/>
              </a:ext>
            </a:extLst>
          </p:cNvPr>
          <p:cNvCxnSpPr/>
          <p:nvPr/>
        </p:nvCxnSpPr>
        <p:spPr>
          <a:xfrm flipV="1">
            <a:off x="2030835" y="2280115"/>
            <a:ext cx="1133125" cy="1088689"/>
          </a:xfrm>
          <a:prstGeom prst="bentConnector3">
            <a:avLst/>
          </a:prstGeom>
          <a:solidFill>
            <a:srgbClr val="FFE1B2"/>
          </a:solidFill>
          <a:ln w="25400">
            <a:solidFill>
              <a:srgbClr val="000000"/>
            </a:solidFill>
            <a:prstDash val="solid"/>
            <a:headEnd/>
            <a:tailEnd/>
          </a:ln>
        </p:spPr>
      </p:cxnSp>
      <p:cxnSp>
        <p:nvCxnSpPr>
          <p:cNvPr id="12" name="肘形连接符 11">
            <a:extLst>
              <a:ext uri="{FF2B5EF4-FFF2-40B4-BE49-F238E27FC236}">
                <a16:creationId xmlns:a16="http://schemas.microsoft.com/office/drawing/2014/main" id="{EA4B7682-8BB9-F947-AE0E-736CE0EA685B}"/>
              </a:ext>
            </a:extLst>
          </p:cNvPr>
          <p:cNvCxnSpPr/>
          <p:nvPr/>
        </p:nvCxnSpPr>
        <p:spPr>
          <a:xfrm>
            <a:off x="2030835" y="3391022"/>
            <a:ext cx="1155343" cy="1122016"/>
          </a:xfrm>
          <a:prstGeom prst="bentConnector3">
            <a:avLst>
              <a:gd name="adj1" fmla="val 49038"/>
            </a:avLst>
          </a:prstGeom>
          <a:solidFill>
            <a:srgbClr val="FFE1B2"/>
          </a:solidFill>
          <a:ln w="25400">
            <a:solidFill>
              <a:srgbClr val="000000"/>
            </a:solidFill>
            <a:prstDash val="solid"/>
            <a:headEnd/>
            <a:tailEnd/>
          </a:ln>
        </p:spPr>
      </p:cxnSp>
      <p:cxnSp>
        <p:nvCxnSpPr>
          <p:cNvPr id="13" name="肘形连接符 12">
            <a:extLst>
              <a:ext uri="{FF2B5EF4-FFF2-40B4-BE49-F238E27FC236}">
                <a16:creationId xmlns:a16="http://schemas.microsoft.com/office/drawing/2014/main" id="{10602C6A-DD6C-674D-AA2F-8BE51CBAD244}"/>
              </a:ext>
            </a:extLst>
          </p:cNvPr>
          <p:cNvCxnSpPr/>
          <p:nvPr/>
        </p:nvCxnSpPr>
        <p:spPr>
          <a:xfrm>
            <a:off x="2130817" y="3368804"/>
            <a:ext cx="1033144" cy="22218"/>
          </a:xfrm>
          <a:prstGeom prst="bentConnector3">
            <a:avLst>
              <a:gd name="adj1" fmla="val 43548"/>
            </a:avLst>
          </a:prstGeom>
          <a:solidFill>
            <a:srgbClr val="FFE1B2"/>
          </a:solidFill>
          <a:ln w="25400">
            <a:solidFill>
              <a:srgbClr val="000000"/>
            </a:solidFill>
            <a:prstDash val="solid"/>
            <a:headEnd/>
            <a:tailEnd/>
          </a:ln>
        </p:spPr>
      </p:cxnSp>
      <p:sp>
        <p:nvSpPr>
          <p:cNvPr id="15" name=" 14">
            <a:extLst>
              <a:ext uri="{FF2B5EF4-FFF2-40B4-BE49-F238E27FC236}">
                <a16:creationId xmlns:a16="http://schemas.microsoft.com/office/drawing/2014/main" id="{6401C46D-04AB-0E4F-8F91-E0AC96906F65}"/>
              </a:ext>
            </a:extLst>
          </p:cNvPr>
          <p:cNvSpPr/>
          <p:nvPr/>
        </p:nvSpPr>
        <p:spPr>
          <a:xfrm>
            <a:off x="4680619" y="1898667"/>
            <a:ext cx="4242664" cy="747974"/>
          </a:xfrm>
          <a:solidFill>
            <a:srgbClr val="FFE1B2"/>
          </a:solidFill>
        </p:spPr>
        <p:txBody>
          <a:bodyPr anchor="ctr"/>
          <a:lstStyle/>
          <a:p>
            <a:pPr algn="dist"/>
            <a:endParaRPr lang="zh-CN" dirty="0"/>
          </a:p>
        </p:txBody>
      </p:sp>
      <p:sp>
        <p:nvSpPr>
          <p:cNvPr id="16" name=" 15">
            <a:extLst>
              <a:ext uri="{FF2B5EF4-FFF2-40B4-BE49-F238E27FC236}">
                <a16:creationId xmlns:a16="http://schemas.microsoft.com/office/drawing/2014/main" id="{958DD505-B506-7E46-A74E-C189CA1AE433}"/>
              </a:ext>
            </a:extLst>
          </p:cNvPr>
          <p:cNvSpPr/>
          <p:nvPr/>
        </p:nvSpPr>
        <p:spPr>
          <a:xfrm>
            <a:off x="4892649" y="1018796"/>
            <a:ext cx="3893999" cy="548227"/>
          </a:xfrm>
          <a:solidFill>
            <a:srgbClr val="FFE1B2"/>
          </a:solidFill>
        </p:spPr>
        <p:txBody>
          <a:bodyPr/>
          <a:lstStyle/>
          <a:p>
            <a:pPr algn="ctr"/>
            <a:endParaRPr lang="zh-CN" dirty="0"/>
          </a:p>
        </p:txBody>
      </p:sp>
      <p:sp>
        <p:nvSpPr>
          <p:cNvPr id="17" name=" 16">
            <a:extLst>
              <a:ext uri="{FF2B5EF4-FFF2-40B4-BE49-F238E27FC236}">
                <a16:creationId xmlns:a16="http://schemas.microsoft.com/office/drawing/2014/main" id="{4114891B-BB96-E54F-A1C0-F5FDFBDD9865}"/>
              </a:ext>
            </a:extLst>
          </p:cNvPr>
          <p:cNvSpPr/>
          <p:nvPr/>
        </p:nvSpPr>
        <p:spPr>
          <a:xfrm>
            <a:off x="1432923" y="1376890"/>
            <a:ext cx="3844062" cy="510774"/>
          </a:xfrm>
          <a:solidFill>
            <a:srgbClr val="FFE1B2"/>
          </a:solidFill>
        </p:spPr>
        <p:txBody>
          <a:bodyPr/>
          <a:lstStyle/>
          <a:p>
            <a:pPr algn="ctr"/>
            <a:endParaRPr lang="zh-CN" dirty="0"/>
          </a:p>
        </p:txBody>
      </p:sp>
      <p:sp>
        <p:nvSpPr>
          <p:cNvPr id="19" name="圆角矩形 18">
            <a:extLst>
              <a:ext uri="{FF2B5EF4-FFF2-40B4-BE49-F238E27FC236}">
                <a16:creationId xmlns:a16="http://schemas.microsoft.com/office/drawing/2014/main" id="{21AB8EF5-61FF-274B-B5D4-684EF5E32B65}"/>
              </a:ext>
            </a:extLst>
          </p:cNvPr>
          <p:cNvSpPr/>
          <p:nvPr/>
        </p:nvSpPr>
        <p:spPr>
          <a:xfrm>
            <a:off x="4708451" y="1930916"/>
            <a:ext cx="4078197" cy="677653"/>
          </a:xfrm>
          <a:prstGeom prst="roundRect">
            <a:avLst/>
          </a:prstGeom>
          <a:noFill/>
          <a:ln w="12700">
            <a:solidFill>
              <a:srgbClr val="5C5C5C"/>
            </a:solidFill>
            <a:prstDash val="sysDot"/>
          </a:ln>
        </p:spPr>
        <p:txBody>
          <a:bodyPr anchor="ctr"/>
          <a:lstStyle/>
          <a:p>
            <a:pPr algn="dist"/>
            <a:r>
              <a:rPr lang="zh-CN" altLang="zh-CN" dirty="0">
                <a:solidFill>
                  <a:srgbClr val="FF0000"/>
                </a:solidFill>
              </a:rPr>
              <a:t>高可用</a:t>
            </a:r>
            <a:r>
              <a:rPr lang="en-US" altLang="zh-CN" dirty="0">
                <a:solidFill>
                  <a:srgbClr val="FF0000"/>
                </a:solidFill>
              </a:rPr>
              <a:t>:</a:t>
            </a:r>
            <a:r>
              <a:rPr lang="zh-CN" altLang="zh-CN" dirty="0"/>
              <a:t>指流量符合预期时肯定要稳定；流量超出预期时也同样不能掉链子，要保证秒杀活动顺利完成</a:t>
            </a:r>
          </a:p>
        </p:txBody>
      </p:sp>
      <p:sp>
        <p:nvSpPr>
          <p:cNvPr id="20" name="圆角矩形 19">
            <a:extLst>
              <a:ext uri="{FF2B5EF4-FFF2-40B4-BE49-F238E27FC236}">
                <a16:creationId xmlns:a16="http://schemas.microsoft.com/office/drawing/2014/main" id="{EABF3F3B-65D0-ED45-A0DF-9262555BB538}"/>
              </a:ext>
            </a:extLst>
          </p:cNvPr>
          <p:cNvSpPr/>
          <p:nvPr/>
        </p:nvSpPr>
        <p:spPr>
          <a:xfrm>
            <a:off x="4716901" y="3041086"/>
            <a:ext cx="4069747" cy="677653"/>
          </a:xfrm>
          <a:prstGeom prst="roundRect">
            <a:avLst/>
          </a:prstGeom>
          <a:noFill/>
          <a:ln w="12700">
            <a:solidFill>
              <a:srgbClr val="5C5C5C"/>
            </a:solidFill>
            <a:prstDash val="sysDot"/>
          </a:ln>
        </p:spPr>
        <p:txBody>
          <a:bodyPr anchor="ctr"/>
          <a:lstStyle/>
          <a:p>
            <a:r>
              <a:rPr lang="zh-CN" altLang="zh-CN" dirty="0">
                <a:solidFill>
                  <a:srgbClr val="FF0000"/>
                </a:solidFill>
              </a:rPr>
              <a:t>一致性</a:t>
            </a:r>
            <a:r>
              <a:rPr lang="zh-CN" altLang="zh-CN" dirty="0"/>
              <a:t>，指的是数据的一致性；秒杀5台小米手机，那就只能成交5台，多一台少一台都不行</a:t>
            </a:r>
          </a:p>
        </p:txBody>
      </p:sp>
      <p:sp>
        <p:nvSpPr>
          <p:cNvPr id="22" name="圆角矩形 21">
            <a:extLst>
              <a:ext uri="{FF2B5EF4-FFF2-40B4-BE49-F238E27FC236}">
                <a16:creationId xmlns:a16="http://schemas.microsoft.com/office/drawing/2014/main" id="{81D4B695-5152-5345-88CA-3CE98FB767C2}"/>
              </a:ext>
            </a:extLst>
          </p:cNvPr>
          <p:cNvSpPr/>
          <p:nvPr/>
        </p:nvSpPr>
        <p:spPr>
          <a:xfrm>
            <a:off x="4708451" y="4176712"/>
            <a:ext cx="4069747" cy="677653"/>
          </a:xfrm>
          <a:prstGeom prst="roundRect">
            <a:avLst/>
          </a:prstGeom>
          <a:noFill/>
          <a:ln w="12700">
            <a:solidFill>
              <a:srgbClr val="5C5C5C"/>
            </a:solidFill>
            <a:prstDash val="sysDot"/>
          </a:ln>
        </p:spPr>
        <p:txBody>
          <a:bodyPr anchor="ctr"/>
          <a:lstStyle/>
          <a:p>
            <a:r>
              <a:rPr lang="zh-CN" altLang="zh-CN" dirty="0">
                <a:solidFill>
                  <a:srgbClr val="FF0000"/>
                </a:solidFill>
              </a:rPr>
              <a:t>高性能</a:t>
            </a:r>
            <a:r>
              <a:rPr lang="zh-CN" altLang="zh-CN" dirty="0"/>
              <a:t>，指的是系统响应快，用户体验好；不会出现系统异常或下单很慢等情况</a:t>
            </a:r>
          </a:p>
        </p:txBody>
      </p:sp>
    </p:spTree>
    <p:extLst>
      <p:ext uri="{BB962C8B-B14F-4D97-AF65-F5344CB8AC3E}">
        <p14:creationId xmlns:p14="http://schemas.microsoft.com/office/powerpoint/2010/main" val="2148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9" grpId="0" animBg="1"/>
      <p:bldP spid="20"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7" name="标题 1">
            <a:extLst>
              <a:ext uri="{FF2B5EF4-FFF2-40B4-BE49-F238E27FC236}">
                <a16:creationId xmlns:a16="http://schemas.microsoft.com/office/drawing/2014/main" id="{221B2125-A2F0-CF48-BFA1-C1FD47F0DC14}"/>
              </a:ext>
            </a:extLst>
          </p:cNvPr>
          <p:cNvSpPr txBox="1"/>
          <p:nvPr/>
        </p:nvSpPr>
        <p:spPr>
          <a:xfrm>
            <a:off x="1812269" y="1989179"/>
            <a:ext cx="6527877"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应用性能优化</a:t>
            </a:r>
            <a:endParaRPr lang="zh-CN" sz="2000" dirty="0">
              <a:solidFill>
                <a:srgbClr val="000000"/>
              </a:solidFill>
              <a:latin typeface="微软雅黑"/>
              <a:ea typeface="微软雅黑"/>
            </a:endParaRPr>
          </a:p>
        </p:txBody>
      </p:sp>
      <p:sp>
        <p:nvSpPr>
          <p:cNvPr id="8" name="标题 1">
            <a:extLst>
              <a:ext uri="{FF2B5EF4-FFF2-40B4-BE49-F238E27FC236}">
                <a16:creationId xmlns:a16="http://schemas.microsoft.com/office/drawing/2014/main" id="{22548DB4-485F-4745-9595-ADD81FD627AB}"/>
              </a:ext>
            </a:extLst>
          </p:cNvPr>
          <p:cNvSpPr txBox="1"/>
          <p:nvPr/>
        </p:nvSpPr>
        <p:spPr>
          <a:xfrm>
            <a:off x="1812269" y="1299945"/>
            <a:ext cx="6190370"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latin typeface="微软雅黑"/>
                <a:ea typeface="微软雅黑"/>
              </a:rPr>
              <a:t>通用架构及理论</a:t>
            </a:r>
            <a:endParaRPr lang="zh-CN" sz="2000" dirty="0">
              <a:latin typeface="微软雅黑"/>
              <a:ea typeface="微软雅黑"/>
            </a:endParaRPr>
          </a:p>
        </p:txBody>
      </p:sp>
      <p:sp>
        <p:nvSpPr>
          <p:cNvPr id="9" name="标题 1">
            <a:extLst>
              <a:ext uri="{FF2B5EF4-FFF2-40B4-BE49-F238E27FC236}">
                <a16:creationId xmlns:a16="http://schemas.microsoft.com/office/drawing/2014/main" id="{89A829F0-2323-564D-AF43-58CE260FFC01}"/>
              </a:ext>
            </a:extLst>
          </p:cNvPr>
          <p:cNvSpPr txBox="1"/>
          <p:nvPr/>
        </p:nvSpPr>
        <p:spPr>
          <a:xfrm>
            <a:off x="1812269" y="2688137"/>
            <a:ext cx="6379031"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缓存设计</a:t>
            </a:r>
            <a:endParaRPr lang="zh-CN" sz="2000" dirty="0">
              <a:solidFill>
                <a:srgbClr val="000000"/>
              </a:solidFill>
              <a:latin typeface="微软雅黑"/>
              <a:ea typeface="微软雅黑"/>
            </a:endParaRPr>
          </a:p>
        </p:txBody>
      </p:sp>
      <p:sp>
        <p:nvSpPr>
          <p:cNvPr id="10" name="标题 1">
            <a:extLst>
              <a:ext uri="{FF2B5EF4-FFF2-40B4-BE49-F238E27FC236}">
                <a16:creationId xmlns:a16="http://schemas.microsoft.com/office/drawing/2014/main" id="{689693BD-52C7-EC4E-8AD4-D4E71B2DA3C4}"/>
              </a:ext>
            </a:extLst>
          </p:cNvPr>
          <p:cNvSpPr txBox="1"/>
          <p:nvPr/>
        </p:nvSpPr>
        <p:spPr>
          <a:xfrm>
            <a:off x="1812269" y="3413698"/>
            <a:ext cx="6379031"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集群流量控制</a:t>
            </a:r>
            <a:endParaRPr lang="zh-CN" sz="2000" dirty="0">
              <a:solidFill>
                <a:srgbClr val="000000"/>
              </a:solidFill>
              <a:latin typeface="微软雅黑"/>
              <a:ea typeface="微软雅黑"/>
            </a:endParaRPr>
          </a:p>
        </p:txBody>
      </p:sp>
      <p:sp>
        <p:nvSpPr>
          <p:cNvPr id="11" name="标题 1">
            <a:extLst>
              <a:ext uri="{FF2B5EF4-FFF2-40B4-BE49-F238E27FC236}">
                <a16:creationId xmlns:a16="http://schemas.microsoft.com/office/drawing/2014/main" id="{C28A3C58-9C61-A748-8DB5-DF221EB20CA5}"/>
              </a:ext>
            </a:extLst>
          </p:cNvPr>
          <p:cNvSpPr txBox="1"/>
          <p:nvPr/>
        </p:nvSpPr>
        <p:spPr>
          <a:xfrm>
            <a:off x="1812268" y="4139259"/>
            <a:ext cx="6379031" cy="421137"/>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zh-CN" altLang="en-US" sz="2000" dirty="0">
                <a:solidFill>
                  <a:srgbClr val="000000"/>
                </a:solidFill>
                <a:latin typeface="微软雅黑"/>
                <a:ea typeface="微软雅黑"/>
              </a:rPr>
              <a:t>安全设计</a:t>
            </a:r>
            <a:endParaRPr lang="zh-CN" sz="2000" dirty="0">
              <a:solidFill>
                <a:srgbClr val="000000"/>
              </a:solidFill>
              <a:latin typeface="微软雅黑"/>
              <a:ea typeface="微软雅黑"/>
            </a:endParaRPr>
          </a:p>
        </p:txBody>
      </p:sp>
    </p:spTree>
    <p:extLst>
      <p:ext uri="{BB962C8B-B14F-4D97-AF65-F5344CB8AC3E}">
        <p14:creationId xmlns:p14="http://schemas.microsoft.com/office/powerpoint/2010/main" val="20959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通用架构设计理论</a:t>
            </a:r>
            <a:r>
              <a:rPr lang="zh-CN" altLang="en-US" sz="2200" b="1" dirty="0">
                <a:solidFill>
                  <a:srgbClr val="000000"/>
                </a:solidFill>
                <a:latin typeface="微软雅黑" panose="020B0503020204020204" pitchFamily="34" charset="-122"/>
                <a:ea typeface="微软雅黑" panose="020B0503020204020204" pitchFamily="34" charset="-122"/>
              </a:rPr>
              <a:t>（架构</a:t>
            </a:r>
            <a:r>
              <a:rPr lang="en-US" altLang="zh-CN" sz="2200" b="1" dirty="0">
                <a:solidFill>
                  <a:srgbClr val="000000"/>
                </a:solidFill>
                <a:latin typeface="微软雅黑" panose="020B0503020204020204" pitchFamily="34" charset="-122"/>
                <a:ea typeface="微软雅黑" panose="020B0503020204020204" pitchFamily="34" charset="-122"/>
              </a:rPr>
              <a:t>&amp;</a:t>
            </a:r>
            <a:r>
              <a:rPr lang="zh-CN" altLang="en-US" sz="2200" b="1" dirty="0">
                <a:solidFill>
                  <a:srgbClr val="000000"/>
                </a:solidFill>
                <a:latin typeface="微软雅黑" panose="020B0503020204020204" pitchFamily="34" charset="-122"/>
                <a:ea typeface="微软雅黑" panose="020B0503020204020204" pitchFamily="34" charset="-122"/>
              </a:rPr>
              <a:t>衡量指标）</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8" name="椭圆 7">
            <a:extLst>
              <a:ext uri="{FF2B5EF4-FFF2-40B4-BE49-F238E27FC236}">
                <a16:creationId xmlns:a16="http://schemas.microsoft.com/office/drawing/2014/main" id="{4E54ED88-0659-784D-959B-C65F4DF7B1DA}"/>
              </a:ext>
            </a:extLst>
          </p:cNvPr>
          <p:cNvSpPr/>
          <p:nvPr/>
        </p:nvSpPr>
        <p:spPr>
          <a:xfrm>
            <a:off x="1233107" y="1880116"/>
            <a:ext cx="1610815" cy="1533052"/>
          </a:xfrm>
          <a:prstGeom prst="ellipse">
            <a:avLst/>
          </a:prstGeom>
          <a:solidFill>
            <a:schemeClr val="accent4">
              <a:lumMod val="20000"/>
              <a:lumOff val="80000"/>
            </a:schemeClr>
          </a:solidFill>
          <a:ln w="12700">
            <a:solidFill>
              <a:srgbClr val="5C5C5C"/>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2000">
                <a:latin typeface="+mn-ea"/>
                <a:ea typeface="+mn-ea"/>
              </a:rPr>
              <a:t>高性能</a:t>
            </a:r>
          </a:p>
        </p:txBody>
      </p:sp>
      <p:sp>
        <p:nvSpPr>
          <p:cNvPr id="9" name="椭圆 8">
            <a:extLst>
              <a:ext uri="{FF2B5EF4-FFF2-40B4-BE49-F238E27FC236}">
                <a16:creationId xmlns:a16="http://schemas.microsoft.com/office/drawing/2014/main" id="{DD46E077-AB1E-144E-A0AB-BD8BA52B79F8}"/>
              </a:ext>
            </a:extLst>
          </p:cNvPr>
          <p:cNvSpPr/>
          <p:nvPr/>
        </p:nvSpPr>
        <p:spPr>
          <a:xfrm>
            <a:off x="2432905" y="2535569"/>
            <a:ext cx="1610815" cy="1533052"/>
          </a:xfrm>
          <a:prstGeom prst="ellipse">
            <a:avLst/>
          </a:prstGeom>
          <a:solidFill>
            <a:schemeClr val="accent4">
              <a:lumMod val="20000"/>
              <a:lumOff val="80000"/>
            </a:schemeClr>
          </a:solidFill>
          <a:ln w="12700">
            <a:solidFill>
              <a:srgbClr val="5C5C5C"/>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2000">
                <a:latin typeface="+mn-ea"/>
                <a:ea typeface="+mn-ea"/>
              </a:rPr>
              <a:t>高可用</a:t>
            </a:r>
          </a:p>
        </p:txBody>
      </p:sp>
      <p:sp>
        <p:nvSpPr>
          <p:cNvPr id="10" name="椭圆 9">
            <a:extLst>
              <a:ext uri="{FF2B5EF4-FFF2-40B4-BE49-F238E27FC236}">
                <a16:creationId xmlns:a16="http://schemas.microsoft.com/office/drawing/2014/main" id="{CB18B7E3-78DB-E248-B150-2D2CF714E663}"/>
              </a:ext>
            </a:extLst>
          </p:cNvPr>
          <p:cNvSpPr/>
          <p:nvPr/>
        </p:nvSpPr>
        <p:spPr>
          <a:xfrm>
            <a:off x="3811092" y="1880116"/>
            <a:ext cx="1610815" cy="1533052"/>
          </a:xfrm>
          <a:prstGeom prst="ellipse">
            <a:avLst/>
          </a:prstGeom>
          <a:solidFill>
            <a:schemeClr val="accent4">
              <a:lumMod val="20000"/>
              <a:lumOff val="80000"/>
            </a:schemeClr>
          </a:solidFill>
          <a:ln w="12700">
            <a:solidFill>
              <a:srgbClr val="5C5C5C"/>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2000">
                <a:latin typeface="+mn-ea"/>
                <a:ea typeface="+mn-ea"/>
              </a:rPr>
              <a:t>可伸缩</a:t>
            </a:r>
          </a:p>
        </p:txBody>
      </p:sp>
      <p:sp>
        <p:nvSpPr>
          <p:cNvPr id="11" name="椭圆 10">
            <a:extLst>
              <a:ext uri="{FF2B5EF4-FFF2-40B4-BE49-F238E27FC236}">
                <a16:creationId xmlns:a16="http://schemas.microsoft.com/office/drawing/2014/main" id="{8ECC6CAE-C5AC-CF46-AB34-D69BD7795FC8}"/>
              </a:ext>
            </a:extLst>
          </p:cNvPr>
          <p:cNvSpPr/>
          <p:nvPr/>
        </p:nvSpPr>
        <p:spPr>
          <a:xfrm>
            <a:off x="4988672" y="2646642"/>
            <a:ext cx="1610815" cy="1533052"/>
          </a:xfrm>
          <a:prstGeom prst="ellipse">
            <a:avLst/>
          </a:prstGeom>
          <a:solidFill>
            <a:schemeClr val="accent4">
              <a:lumMod val="20000"/>
              <a:lumOff val="80000"/>
            </a:schemeClr>
          </a:solidFill>
          <a:ln w="12700">
            <a:solidFill>
              <a:srgbClr val="5C5C5C"/>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2000">
                <a:latin typeface="+mn-ea"/>
                <a:ea typeface="+mn-ea"/>
              </a:rPr>
              <a:t>可扩展</a:t>
            </a:r>
          </a:p>
        </p:txBody>
      </p:sp>
      <p:sp>
        <p:nvSpPr>
          <p:cNvPr id="12" name="椭圆 11">
            <a:extLst>
              <a:ext uri="{FF2B5EF4-FFF2-40B4-BE49-F238E27FC236}">
                <a16:creationId xmlns:a16="http://schemas.microsoft.com/office/drawing/2014/main" id="{3F507C00-42C5-3948-A133-786CA914D8A5}"/>
              </a:ext>
            </a:extLst>
          </p:cNvPr>
          <p:cNvSpPr/>
          <p:nvPr/>
        </p:nvSpPr>
        <p:spPr>
          <a:xfrm>
            <a:off x="6310670" y="1880116"/>
            <a:ext cx="1610815" cy="1533052"/>
          </a:xfrm>
          <a:prstGeom prst="ellipse">
            <a:avLst/>
          </a:prstGeom>
          <a:solidFill>
            <a:schemeClr val="accent4">
              <a:lumMod val="20000"/>
              <a:lumOff val="80000"/>
            </a:schemeClr>
          </a:solidFill>
          <a:ln w="12700">
            <a:solidFill>
              <a:srgbClr val="5C5C5C"/>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2000">
                <a:latin typeface="+mn-ea"/>
                <a:ea typeface="+mn-ea"/>
              </a:rPr>
              <a:t>安全性</a:t>
            </a:r>
          </a:p>
        </p:txBody>
      </p:sp>
      <p:sp>
        <p:nvSpPr>
          <p:cNvPr id="13" name="文本框 12">
            <a:extLst>
              <a:ext uri="{FF2B5EF4-FFF2-40B4-BE49-F238E27FC236}">
                <a16:creationId xmlns:a16="http://schemas.microsoft.com/office/drawing/2014/main" id="{AFD9D8A5-49F3-F648-BC88-E4FC0A598438}"/>
              </a:ext>
            </a:extLst>
          </p:cNvPr>
          <p:cNvSpPr txBox="1"/>
          <p:nvPr/>
        </p:nvSpPr>
        <p:spPr>
          <a:xfrm>
            <a:off x="3904895" y="4331412"/>
            <a:ext cx="1644823" cy="330200"/>
          </a:xfrm>
          <a:prstGeom prst="rect">
            <a:avLst/>
          </a:prstGeom>
          <a:ln w="12700">
            <a:prstDash val="solid"/>
          </a:ln>
        </p:spPr>
        <p:txBody>
          <a:bodyP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sz="2000" b="0" dirty="0">
                <a:latin typeface="+mn-ea"/>
                <a:ea typeface="+mn-ea"/>
              </a:rPr>
              <a:t>5大架构维度</a:t>
            </a:r>
          </a:p>
        </p:txBody>
      </p:sp>
      <p:sp>
        <p:nvSpPr>
          <p:cNvPr id="14" name="上弧形箭头 13">
            <a:extLst>
              <a:ext uri="{FF2B5EF4-FFF2-40B4-BE49-F238E27FC236}">
                <a16:creationId xmlns:a16="http://schemas.microsoft.com/office/drawing/2014/main" id="{98680FC5-09F9-8D40-851B-BE304570B4E1}"/>
              </a:ext>
            </a:extLst>
          </p:cNvPr>
          <p:cNvSpPr/>
          <p:nvPr/>
        </p:nvSpPr>
        <p:spPr>
          <a:xfrm>
            <a:off x="2121832" y="4046385"/>
            <a:ext cx="5487881" cy="688762"/>
          </a:xfrm>
          <a:prstGeom prst="curvedUpArrow">
            <a:avLst/>
          </a:prstGeom>
          <a:solidFill>
            <a:schemeClr val="accent4">
              <a:lumMod val="20000"/>
              <a:lumOff val="80000"/>
            </a:schemeClr>
          </a:solidFill>
          <a:ln w="12700">
            <a:solidFill>
              <a:srgbClr val="5C5C5C"/>
            </a:solidFill>
            <a:prstDash val="solid"/>
          </a:ln>
        </p:spPr>
        <p:txBody>
          <a:bodyP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a:p>
        </p:txBody>
      </p:sp>
    </p:spTree>
    <p:extLst>
      <p:ext uri="{BB962C8B-B14F-4D97-AF65-F5344CB8AC3E}">
        <p14:creationId xmlns:p14="http://schemas.microsoft.com/office/powerpoint/2010/main" val="186008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通用架构设计理论</a:t>
            </a:r>
            <a:r>
              <a:rPr lang="zh-CN" altLang="en-US" sz="2200" b="1" dirty="0">
                <a:solidFill>
                  <a:srgbClr val="000000"/>
                </a:solidFill>
                <a:latin typeface="微软雅黑" panose="020B0503020204020204" pitchFamily="34" charset="-122"/>
                <a:ea typeface="微软雅黑" panose="020B0503020204020204" pitchFamily="34" charset="-122"/>
              </a:rPr>
              <a:t>（分层思想）</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18" name="图片 17">
            <a:extLst>
              <a:ext uri="{FF2B5EF4-FFF2-40B4-BE49-F238E27FC236}">
                <a16:creationId xmlns:a16="http://schemas.microsoft.com/office/drawing/2014/main" id="{E4A71ED9-B78F-C74F-A9A1-49A7A7BF2CAC}"/>
              </a:ext>
            </a:extLst>
          </p:cNvPr>
          <p:cNvPicPr/>
          <p:nvPr/>
        </p:nvPicPr>
        <p:blipFill>
          <a:blip r:embed="rId3"/>
          <a:stretch/>
        </p:blipFill>
        <p:spPr>
          <a:xfrm>
            <a:off x="467544" y="2500766"/>
            <a:ext cx="2318164" cy="2146960"/>
          </a:xfrm>
          <a:prstGeom prst="rect">
            <a:avLst/>
          </a:prstGeom>
        </p:spPr>
      </p:pic>
      <p:pic>
        <p:nvPicPr>
          <p:cNvPr id="21" name="图片 20">
            <a:extLst>
              <a:ext uri="{FF2B5EF4-FFF2-40B4-BE49-F238E27FC236}">
                <a16:creationId xmlns:a16="http://schemas.microsoft.com/office/drawing/2014/main" id="{702DFE98-7B00-574F-8FBD-3320012A9973}"/>
              </a:ext>
            </a:extLst>
          </p:cNvPr>
          <p:cNvPicPr/>
          <p:nvPr/>
        </p:nvPicPr>
        <p:blipFill>
          <a:blip r:embed="rId3"/>
          <a:stretch/>
        </p:blipFill>
        <p:spPr>
          <a:xfrm>
            <a:off x="3922716" y="2001974"/>
            <a:ext cx="879356" cy="836280"/>
          </a:xfrm>
          <a:prstGeom prst="rect">
            <a:avLst/>
          </a:prstGeom>
        </p:spPr>
      </p:pic>
      <p:pic>
        <p:nvPicPr>
          <p:cNvPr id="22" name="图片 21">
            <a:extLst>
              <a:ext uri="{FF2B5EF4-FFF2-40B4-BE49-F238E27FC236}">
                <a16:creationId xmlns:a16="http://schemas.microsoft.com/office/drawing/2014/main" id="{CBF24734-3C56-1D4A-98CE-9604A2AB9533}"/>
              </a:ext>
            </a:extLst>
          </p:cNvPr>
          <p:cNvPicPr/>
          <p:nvPr/>
        </p:nvPicPr>
        <p:blipFill>
          <a:blip r:embed="rId3"/>
          <a:stretch/>
        </p:blipFill>
        <p:spPr>
          <a:xfrm>
            <a:off x="3922716" y="3075744"/>
            <a:ext cx="879356" cy="836280"/>
          </a:xfrm>
          <a:prstGeom prst="rect">
            <a:avLst/>
          </a:prstGeom>
        </p:spPr>
      </p:pic>
      <p:pic>
        <p:nvPicPr>
          <p:cNvPr id="23" name="图片 22">
            <a:extLst>
              <a:ext uri="{FF2B5EF4-FFF2-40B4-BE49-F238E27FC236}">
                <a16:creationId xmlns:a16="http://schemas.microsoft.com/office/drawing/2014/main" id="{4ED84A20-E251-494E-87EB-D1D279BE5A6D}"/>
              </a:ext>
            </a:extLst>
          </p:cNvPr>
          <p:cNvPicPr/>
          <p:nvPr/>
        </p:nvPicPr>
        <p:blipFill>
          <a:blip r:embed="rId3"/>
          <a:stretch/>
        </p:blipFill>
        <p:spPr>
          <a:xfrm>
            <a:off x="3922716" y="4136903"/>
            <a:ext cx="879356" cy="836280"/>
          </a:xfrm>
          <a:prstGeom prst="rect">
            <a:avLst/>
          </a:prstGeom>
        </p:spPr>
      </p:pic>
      <p:pic>
        <p:nvPicPr>
          <p:cNvPr id="24" name="图片 23">
            <a:extLst>
              <a:ext uri="{FF2B5EF4-FFF2-40B4-BE49-F238E27FC236}">
                <a16:creationId xmlns:a16="http://schemas.microsoft.com/office/drawing/2014/main" id="{68AC4923-81F4-ED44-979E-8B721C2D788D}"/>
              </a:ext>
            </a:extLst>
          </p:cNvPr>
          <p:cNvPicPr/>
          <p:nvPr/>
        </p:nvPicPr>
        <p:blipFill>
          <a:blip r:embed="rId3"/>
          <a:stretch/>
        </p:blipFill>
        <p:spPr>
          <a:xfrm>
            <a:off x="6182487" y="2164187"/>
            <a:ext cx="879356" cy="836280"/>
          </a:xfrm>
          <a:prstGeom prst="rect">
            <a:avLst/>
          </a:prstGeom>
        </p:spPr>
      </p:pic>
      <p:pic>
        <p:nvPicPr>
          <p:cNvPr id="25" name="图片 24">
            <a:extLst>
              <a:ext uri="{FF2B5EF4-FFF2-40B4-BE49-F238E27FC236}">
                <a16:creationId xmlns:a16="http://schemas.microsoft.com/office/drawing/2014/main" id="{AEBE7ED3-E34D-8045-90F3-5847BA165558}"/>
              </a:ext>
            </a:extLst>
          </p:cNvPr>
          <p:cNvPicPr/>
          <p:nvPr/>
        </p:nvPicPr>
        <p:blipFill>
          <a:blip r:embed="rId3"/>
          <a:stretch/>
        </p:blipFill>
        <p:spPr>
          <a:xfrm>
            <a:off x="7131413" y="2164187"/>
            <a:ext cx="879356" cy="836280"/>
          </a:xfrm>
          <a:prstGeom prst="rect">
            <a:avLst/>
          </a:prstGeom>
        </p:spPr>
      </p:pic>
      <p:pic>
        <p:nvPicPr>
          <p:cNvPr id="26" name="图片 25">
            <a:extLst>
              <a:ext uri="{FF2B5EF4-FFF2-40B4-BE49-F238E27FC236}">
                <a16:creationId xmlns:a16="http://schemas.microsoft.com/office/drawing/2014/main" id="{A5595C7F-9A2A-B242-AA0D-6170D8E046F4}"/>
              </a:ext>
            </a:extLst>
          </p:cNvPr>
          <p:cNvPicPr/>
          <p:nvPr/>
        </p:nvPicPr>
        <p:blipFill>
          <a:blip r:embed="rId3"/>
          <a:stretch/>
        </p:blipFill>
        <p:spPr>
          <a:xfrm>
            <a:off x="6182487" y="3668911"/>
            <a:ext cx="879356" cy="836280"/>
          </a:xfrm>
          <a:prstGeom prst="rect">
            <a:avLst/>
          </a:prstGeom>
        </p:spPr>
      </p:pic>
      <p:pic>
        <p:nvPicPr>
          <p:cNvPr id="27" name="图片 26">
            <a:extLst>
              <a:ext uri="{FF2B5EF4-FFF2-40B4-BE49-F238E27FC236}">
                <a16:creationId xmlns:a16="http://schemas.microsoft.com/office/drawing/2014/main" id="{8D6C9DD5-492B-004D-8CCB-B80E1B27564F}"/>
              </a:ext>
            </a:extLst>
          </p:cNvPr>
          <p:cNvPicPr/>
          <p:nvPr/>
        </p:nvPicPr>
        <p:blipFill>
          <a:blip r:embed="rId3"/>
          <a:stretch/>
        </p:blipFill>
        <p:spPr>
          <a:xfrm>
            <a:off x="7131413" y="3668911"/>
            <a:ext cx="879356" cy="836280"/>
          </a:xfrm>
          <a:prstGeom prst="rect">
            <a:avLst/>
          </a:prstGeom>
        </p:spPr>
      </p:pic>
      <p:sp>
        <p:nvSpPr>
          <p:cNvPr id="28" name="右箭头 27">
            <a:extLst>
              <a:ext uri="{FF2B5EF4-FFF2-40B4-BE49-F238E27FC236}">
                <a16:creationId xmlns:a16="http://schemas.microsoft.com/office/drawing/2014/main" id="{ADB3D760-74C2-AC4B-B4CC-38F852CCF357}"/>
              </a:ext>
            </a:extLst>
          </p:cNvPr>
          <p:cNvSpPr/>
          <p:nvPr/>
        </p:nvSpPr>
        <p:spPr>
          <a:xfrm>
            <a:off x="2694972" y="3122759"/>
            <a:ext cx="1126927" cy="499369"/>
          </a:xfrm>
          <a:prstGeom prst="rightArrow">
            <a:avLst/>
          </a:prstGeom>
          <a:solidFill>
            <a:schemeClr val="accent4">
              <a:lumMod val="20000"/>
              <a:lumOff val="80000"/>
            </a:schemeClr>
          </a:solidFill>
          <a:ln w="12700">
            <a:solidFill>
              <a:schemeClr val="accent4">
                <a:lumMod val="20000"/>
                <a:lumOff val="80000"/>
              </a:schemeClr>
            </a:solidFill>
            <a:prstDash val="solid"/>
          </a:ln>
        </p:spPr>
        <p:txBody>
          <a:bodyPr/>
          <a:lstStyle/>
          <a:p>
            <a:endParaRPr lang="zh-CN">
              <a:highlight>
                <a:srgbClr val="FFF2CC"/>
              </a:highlight>
            </a:endParaRPr>
          </a:p>
        </p:txBody>
      </p:sp>
      <p:sp>
        <p:nvSpPr>
          <p:cNvPr id="29" name="右箭头 28">
            <a:extLst>
              <a:ext uri="{FF2B5EF4-FFF2-40B4-BE49-F238E27FC236}">
                <a16:creationId xmlns:a16="http://schemas.microsoft.com/office/drawing/2014/main" id="{DCD7E0D0-C4CE-274F-A76A-FF424E9E1EC1}"/>
              </a:ext>
            </a:extLst>
          </p:cNvPr>
          <p:cNvSpPr/>
          <p:nvPr/>
        </p:nvSpPr>
        <p:spPr>
          <a:xfrm>
            <a:off x="4880781" y="3122759"/>
            <a:ext cx="1126927" cy="499369"/>
          </a:xfrm>
          <a:prstGeom prst="rightArrow">
            <a:avLst/>
          </a:prstGeom>
          <a:solidFill>
            <a:schemeClr val="accent4">
              <a:lumMod val="20000"/>
              <a:lumOff val="80000"/>
            </a:schemeClr>
          </a:solidFill>
          <a:ln w="12700">
            <a:solidFill>
              <a:schemeClr val="accent4">
                <a:lumMod val="20000"/>
                <a:lumOff val="80000"/>
              </a:schemeClr>
            </a:solidFill>
            <a:prstDash val="solid"/>
          </a:ln>
        </p:spPr>
        <p:txBody>
          <a:bodyPr/>
          <a:lstStyle/>
          <a:p>
            <a:endParaRPr lang="zh-CN">
              <a:highlight>
                <a:srgbClr val="FFF2CC"/>
              </a:highlight>
            </a:endParaRPr>
          </a:p>
        </p:txBody>
      </p:sp>
      <p:sp>
        <p:nvSpPr>
          <p:cNvPr id="30" name="圆角矩形 29">
            <a:extLst>
              <a:ext uri="{FF2B5EF4-FFF2-40B4-BE49-F238E27FC236}">
                <a16:creationId xmlns:a16="http://schemas.microsoft.com/office/drawing/2014/main" id="{415010C6-7D8D-3C4E-BFDE-38569AED518F}"/>
              </a:ext>
            </a:extLst>
          </p:cNvPr>
          <p:cNvSpPr/>
          <p:nvPr/>
        </p:nvSpPr>
        <p:spPr>
          <a:xfrm>
            <a:off x="6251207" y="2151487"/>
            <a:ext cx="1759562" cy="871183"/>
          </a:xfrm>
          <a:prstGeom prst="roundRect">
            <a:avLst/>
          </a:prstGeom>
          <a:noFill/>
          <a:ln w="12700">
            <a:solidFill>
              <a:srgbClr val="5C5C5C"/>
            </a:solidFill>
            <a:prstDash val="sysDot"/>
          </a:ln>
        </p:spPr>
        <p:txBody>
          <a:bodyPr/>
          <a:lstStyle/>
          <a:p>
            <a:endParaRPr/>
          </a:p>
        </p:txBody>
      </p:sp>
      <p:sp>
        <p:nvSpPr>
          <p:cNvPr id="31" name="圆角矩形 30">
            <a:extLst>
              <a:ext uri="{FF2B5EF4-FFF2-40B4-BE49-F238E27FC236}">
                <a16:creationId xmlns:a16="http://schemas.microsoft.com/office/drawing/2014/main" id="{7E826B04-CF4F-CB40-BDF2-F90CE3CE87DC}"/>
              </a:ext>
            </a:extLst>
          </p:cNvPr>
          <p:cNvSpPr/>
          <p:nvPr/>
        </p:nvSpPr>
        <p:spPr>
          <a:xfrm>
            <a:off x="6251207" y="3668911"/>
            <a:ext cx="1759562" cy="871183"/>
          </a:xfrm>
          <a:prstGeom prst="roundRect">
            <a:avLst/>
          </a:prstGeom>
          <a:noFill/>
          <a:ln w="12700">
            <a:solidFill>
              <a:srgbClr val="5C5C5C"/>
            </a:solidFill>
            <a:prstDash val="sysDot"/>
          </a:ln>
        </p:spPr>
        <p:txBody>
          <a:bodyPr/>
          <a:lstStyle/>
          <a:p>
            <a:endParaRPr/>
          </a:p>
        </p:txBody>
      </p:sp>
      <p:sp>
        <p:nvSpPr>
          <p:cNvPr id="32" name="文本框 31">
            <a:extLst>
              <a:ext uri="{FF2B5EF4-FFF2-40B4-BE49-F238E27FC236}">
                <a16:creationId xmlns:a16="http://schemas.microsoft.com/office/drawing/2014/main" id="{4BF81D43-A60B-D048-849E-C10393CD6B42}"/>
              </a:ext>
            </a:extLst>
          </p:cNvPr>
          <p:cNvSpPr txBox="1"/>
          <p:nvPr/>
        </p:nvSpPr>
        <p:spPr>
          <a:xfrm>
            <a:off x="5107789" y="2953553"/>
            <a:ext cx="588988" cy="330200"/>
          </a:xfrm>
          <a:prstGeom prst="rect">
            <a:avLst/>
          </a:prstGeom>
          <a:ln w="12700">
            <a:prstDash val="solid"/>
          </a:ln>
        </p:spPr>
        <p:txBody>
          <a:bodyPr/>
          <a:lstStyle/>
          <a:p>
            <a:r>
              <a:rPr lang="zh-CN" sz="1400" dirty="0">
                <a:latin typeface="+mn-ea"/>
                <a:ea typeface="+mn-ea"/>
              </a:rPr>
              <a:t>归类</a:t>
            </a:r>
          </a:p>
        </p:txBody>
      </p:sp>
      <p:sp>
        <p:nvSpPr>
          <p:cNvPr id="33" name="文本框 32">
            <a:extLst>
              <a:ext uri="{FF2B5EF4-FFF2-40B4-BE49-F238E27FC236}">
                <a16:creationId xmlns:a16="http://schemas.microsoft.com/office/drawing/2014/main" id="{0FEDD3AB-9FC1-B240-BA8F-CC48082A6347}"/>
              </a:ext>
            </a:extLst>
          </p:cNvPr>
          <p:cNvSpPr txBox="1"/>
          <p:nvPr/>
        </p:nvSpPr>
        <p:spPr>
          <a:xfrm>
            <a:off x="2946025" y="2953553"/>
            <a:ext cx="588988" cy="387175"/>
          </a:xfrm>
          <a:prstGeom prst="rect">
            <a:avLst/>
          </a:prstGeom>
          <a:ln w="12700">
            <a:prstDash val="solid"/>
          </a:ln>
        </p:spPr>
        <p:txBody>
          <a:bodyPr/>
          <a:lstStyle/>
          <a:p>
            <a:r>
              <a:rPr lang="zh-CN" sz="1400" dirty="0">
                <a:latin typeface="+mn-ea"/>
                <a:ea typeface="+mn-ea"/>
              </a:rPr>
              <a:t>拆解</a:t>
            </a:r>
          </a:p>
        </p:txBody>
      </p:sp>
      <p:sp>
        <p:nvSpPr>
          <p:cNvPr id="34" name="文本框 33">
            <a:extLst>
              <a:ext uri="{FF2B5EF4-FFF2-40B4-BE49-F238E27FC236}">
                <a16:creationId xmlns:a16="http://schemas.microsoft.com/office/drawing/2014/main" id="{8026538F-A266-F94F-B586-DDEAE21461C8}"/>
              </a:ext>
            </a:extLst>
          </p:cNvPr>
          <p:cNvSpPr txBox="1"/>
          <p:nvPr/>
        </p:nvSpPr>
        <p:spPr>
          <a:xfrm>
            <a:off x="1307455" y="2286317"/>
            <a:ext cx="929073" cy="330200"/>
          </a:xfrm>
          <a:prstGeom prst="rect">
            <a:avLst/>
          </a:prstGeom>
          <a:ln w="12700">
            <a:prstDash val="solid"/>
          </a:ln>
        </p:spPr>
        <p:txBody>
          <a:bodyPr/>
          <a:lstStyle/>
          <a:p>
            <a:r>
              <a:rPr lang="zh-CN" sz="1400" dirty="0">
                <a:latin typeface="+mn-ea"/>
                <a:ea typeface="+mn-ea"/>
              </a:rPr>
              <a:t>复杂问题</a:t>
            </a:r>
          </a:p>
        </p:txBody>
      </p:sp>
      <p:sp>
        <p:nvSpPr>
          <p:cNvPr id="35" name="文本框 34">
            <a:extLst>
              <a:ext uri="{FF2B5EF4-FFF2-40B4-BE49-F238E27FC236}">
                <a16:creationId xmlns:a16="http://schemas.microsoft.com/office/drawing/2014/main" id="{5E0DB1CA-E2F4-124A-ADB6-4159495A3555}"/>
              </a:ext>
            </a:extLst>
          </p:cNvPr>
          <p:cNvSpPr txBox="1"/>
          <p:nvPr/>
        </p:nvSpPr>
        <p:spPr>
          <a:xfrm>
            <a:off x="3951708" y="1671774"/>
            <a:ext cx="929073" cy="330200"/>
          </a:xfrm>
          <a:prstGeom prst="rect">
            <a:avLst/>
          </a:prstGeom>
          <a:ln w="12700">
            <a:prstDash val="solid"/>
          </a:ln>
        </p:spPr>
        <p:txBody>
          <a:bodyPr/>
          <a:lstStyle/>
          <a:p>
            <a:r>
              <a:rPr lang="zh-CN" sz="1400">
                <a:latin typeface="+mn-ea"/>
                <a:ea typeface="+mn-ea"/>
              </a:rPr>
              <a:t>简单问题</a:t>
            </a:r>
          </a:p>
        </p:txBody>
      </p:sp>
      <p:sp>
        <p:nvSpPr>
          <p:cNvPr id="36" name="文本框 35">
            <a:extLst>
              <a:ext uri="{FF2B5EF4-FFF2-40B4-BE49-F238E27FC236}">
                <a16:creationId xmlns:a16="http://schemas.microsoft.com/office/drawing/2014/main" id="{7A022623-8280-2141-AF2C-A1E884691418}"/>
              </a:ext>
            </a:extLst>
          </p:cNvPr>
          <p:cNvSpPr txBox="1"/>
          <p:nvPr/>
        </p:nvSpPr>
        <p:spPr>
          <a:xfrm>
            <a:off x="6723331" y="1821287"/>
            <a:ext cx="929073" cy="330200"/>
          </a:xfrm>
          <a:prstGeom prst="rect">
            <a:avLst/>
          </a:prstGeom>
          <a:ln w="12700">
            <a:prstDash val="solid"/>
          </a:ln>
        </p:spPr>
        <p:txBody>
          <a:bodyPr/>
          <a:lstStyle/>
          <a:p>
            <a:r>
              <a:rPr lang="zh-CN" sz="1400">
                <a:latin typeface="+mn-ea"/>
                <a:ea typeface="+mn-ea"/>
              </a:rPr>
              <a:t>同类问题</a:t>
            </a:r>
          </a:p>
        </p:txBody>
      </p:sp>
      <p:sp>
        <p:nvSpPr>
          <p:cNvPr id="37" name="六角星 36">
            <a:extLst>
              <a:ext uri="{FF2B5EF4-FFF2-40B4-BE49-F238E27FC236}">
                <a16:creationId xmlns:a16="http://schemas.microsoft.com/office/drawing/2014/main" id="{A71C4678-A293-E041-ACB8-EF45C460BDDA}"/>
              </a:ext>
            </a:extLst>
          </p:cNvPr>
          <p:cNvSpPr/>
          <p:nvPr/>
        </p:nvSpPr>
        <p:spPr>
          <a:xfrm>
            <a:off x="3697373" y="2695714"/>
            <a:ext cx="1286775" cy="1322935"/>
          </a:xfrm>
          <a:prstGeom prst="star6">
            <a:avLst/>
          </a:prstGeom>
          <a:solidFill>
            <a:schemeClr val="accent4">
              <a:lumMod val="20000"/>
              <a:lumOff val="80000"/>
            </a:schemeClr>
          </a:solidFill>
          <a:ln w="12700">
            <a:solidFill>
              <a:schemeClr val="tx1"/>
            </a:solidFill>
            <a:prstDash val="solid"/>
          </a:ln>
        </p:spPr>
        <p:txBody>
          <a:bodyPr anchor="ct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algn="ctr"/>
            <a:r>
              <a:rPr lang="zh-CN" sz="1600" dirty="0"/>
              <a:t>分层</a:t>
            </a:r>
            <a:endParaRPr lang="en-US" altLang="zh-CN" sz="1600" dirty="0"/>
          </a:p>
          <a:p>
            <a:pPr algn="ctr"/>
            <a:r>
              <a:rPr lang="zh-CN" sz="1600" dirty="0"/>
              <a:t>模块化</a:t>
            </a:r>
          </a:p>
        </p:txBody>
      </p:sp>
    </p:spTree>
    <p:extLst>
      <p:ext uri="{BB962C8B-B14F-4D97-AF65-F5344CB8AC3E}">
        <p14:creationId xmlns:p14="http://schemas.microsoft.com/office/powerpoint/2010/main" val="38261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ppt_x"/>
                                          </p:val>
                                        </p:tav>
                                        <p:tav tm="100000">
                                          <p:val>
                                            <p:strVal val="#ppt_x"/>
                                          </p:val>
                                        </p:tav>
                                      </p:tavLst>
                                    </p:anim>
                                    <p:anim calcmode="lin" valueType="num">
                                      <p:cBhvr additive="base">
                                        <p:cTn id="66" dur="500" fill="hold"/>
                                        <p:tgtEl>
                                          <p:spTgt spid="2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additive="base">
                                        <p:cTn id="77" dur="500" fill="hold"/>
                                        <p:tgtEl>
                                          <p:spTgt spid="30"/>
                                        </p:tgtEl>
                                        <p:attrNameLst>
                                          <p:attrName>ppt_x</p:attrName>
                                        </p:attrNameLst>
                                      </p:cBhvr>
                                      <p:tavLst>
                                        <p:tav tm="0">
                                          <p:val>
                                            <p:strVal val="#ppt_x"/>
                                          </p:val>
                                        </p:tav>
                                        <p:tav tm="100000">
                                          <p:val>
                                            <p:strVal val="#ppt_x"/>
                                          </p:val>
                                        </p:tav>
                                      </p:tavLst>
                                    </p:anim>
                                    <p:anim calcmode="lin" valueType="num">
                                      <p:cBhvr additive="base">
                                        <p:cTn id="78" dur="500" fill="hold"/>
                                        <p:tgtEl>
                                          <p:spTgt spid="3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additive="base">
                                        <p:cTn id="85" dur="500" fill="hold"/>
                                        <p:tgtEl>
                                          <p:spTgt spid="36"/>
                                        </p:tgtEl>
                                        <p:attrNameLst>
                                          <p:attrName>ppt_x</p:attrName>
                                        </p:attrNameLst>
                                      </p:cBhvr>
                                      <p:tavLst>
                                        <p:tav tm="0">
                                          <p:val>
                                            <p:strVal val="#ppt_x"/>
                                          </p:val>
                                        </p:tav>
                                        <p:tav tm="100000">
                                          <p:val>
                                            <p:strVal val="#ppt_x"/>
                                          </p:val>
                                        </p:tav>
                                      </p:tavLst>
                                    </p:anim>
                                    <p:anim calcmode="lin" valueType="num">
                                      <p:cBhvr additive="base">
                                        <p:cTn id="8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fill="hold"/>
                                        <p:tgtEl>
                                          <p:spTgt spid="37"/>
                                        </p:tgtEl>
                                        <p:attrNameLst>
                                          <p:attrName>ppt_x</p:attrName>
                                        </p:attrNameLst>
                                      </p:cBhvr>
                                      <p:tavLst>
                                        <p:tav tm="0">
                                          <p:val>
                                            <p:strVal val="#ppt_x"/>
                                          </p:val>
                                        </p:tav>
                                        <p:tav tm="100000">
                                          <p:val>
                                            <p:strVal val="#ppt_x"/>
                                          </p:val>
                                        </p:tav>
                                      </p:tavLst>
                                    </p:anim>
                                    <p:anim calcmode="lin" valueType="num">
                                      <p:cBhvr additive="base">
                                        <p:cTn id="9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通用架构设计理论</a:t>
            </a:r>
            <a:r>
              <a:rPr lang="zh-CN" altLang="en-US" sz="2200" b="1" dirty="0">
                <a:solidFill>
                  <a:srgbClr val="000000"/>
                </a:solidFill>
                <a:latin typeface="微软雅黑" panose="020B0503020204020204" pitchFamily="34" charset="-122"/>
                <a:ea typeface="微软雅黑" panose="020B0503020204020204" pitchFamily="34" charset="-122"/>
              </a:rPr>
              <a:t>（水平分层）</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32" name="圆角矩形 31">
            <a:extLst>
              <a:ext uri="{FF2B5EF4-FFF2-40B4-BE49-F238E27FC236}">
                <a16:creationId xmlns:a16="http://schemas.microsoft.com/office/drawing/2014/main" id="{A669D6B8-9D7E-BE4A-BD8A-4C0E0C489C36}"/>
              </a:ext>
            </a:extLst>
          </p:cNvPr>
          <p:cNvSpPr/>
          <p:nvPr/>
        </p:nvSpPr>
        <p:spPr>
          <a:xfrm>
            <a:off x="3809196" y="1973174"/>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sp>
        <p:nvSpPr>
          <p:cNvPr id="33" name="圆角矩形 32">
            <a:extLst>
              <a:ext uri="{FF2B5EF4-FFF2-40B4-BE49-F238E27FC236}">
                <a16:creationId xmlns:a16="http://schemas.microsoft.com/office/drawing/2014/main" id="{B67078F0-737C-D644-B565-066A7BD512E5}"/>
              </a:ext>
            </a:extLst>
          </p:cNvPr>
          <p:cNvSpPr/>
          <p:nvPr/>
        </p:nvSpPr>
        <p:spPr>
          <a:xfrm>
            <a:off x="3809197" y="2760549"/>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sp>
        <p:nvSpPr>
          <p:cNvPr id="34" name="圆角矩形 33">
            <a:extLst>
              <a:ext uri="{FF2B5EF4-FFF2-40B4-BE49-F238E27FC236}">
                <a16:creationId xmlns:a16="http://schemas.microsoft.com/office/drawing/2014/main" id="{4A1A2B45-95D0-4347-B03F-D03673BC49F5}"/>
              </a:ext>
            </a:extLst>
          </p:cNvPr>
          <p:cNvSpPr/>
          <p:nvPr/>
        </p:nvSpPr>
        <p:spPr>
          <a:xfrm>
            <a:off x="3467227" y="3602737"/>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sp>
        <p:nvSpPr>
          <p:cNvPr id="35" name="圆角矩形 34">
            <a:extLst>
              <a:ext uri="{FF2B5EF4-FFF2-40B4-BE49-F238E27FC236}">
                <a16:creationId xmlns:a16="http://schemas.microsoft.com/office/drawing/2014/main" id="{4226B7F3-B077-9C40-A74B-DE8BF3189192}"/>
              </a:ext>
            </a:extLst>
          </p:cNvPr>
          <p:cNvSpPr/>
          <p:nvPr/>
        </p:nvSpPr>
        <p:spPr>
          <a:xfrm>
            <a:off x="3467226" y="4444925"/>
            <a:ext cx="2269791"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36" name="直线箭头连接符 35">
            <a:extLst>
              <a:ext uri="{FF2B5EF4-FFF2-40B4-BE49-F238E27FC236}">
                <a16:creationId xmlns:a16="http://schemas.microsoft.com/office/drawing/2014/main" id="{12E00560-1E97-D44B-86E7-2E8BC23F46DD}"/>
              </a:ext>
            </a:extLst>
          </p:cNvPr>
          <p:cNvCxnSpPr>
            <a:cxnSpLocks/>
          </p:cNvCxnSpPr>
          <p:nvPr/>
        </p:nvCxnSpPr>
        <p:spPr>
          <a:xfrm>
            <a:off x="4546403" y="2362826"/>
            <a:ext cx="1" cy="4082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B6786E-AD5D-654B-A113-4AB2184697A0}"/>
              </a:ext>
            </a:extLst>
          </p:cNvPr>
          <p:cNvCxnSpPr>
            <a:cxnSpLocks/>
            <a:stCxn id="33" idx="2"/>
            <a:endCxn id="34" idx="0"/>
          </p:cNvCxnSpPr>
          <p:nvPr/>
        </p:nvCxnSpPr>
        <p:spPr>
          <a:xfrm flipH="1">
            <a:off x="3977572" y="3139691"/>
            <a:ext cx="568832"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3E40D025-F48F-204A-B3F1-87873631C4A0}"/>
              </a:ext>
            </a:extLst>
          </p:cNvPr>
          <p:cNvCxnSpPr>
            <a:cxnSpLocks/>
            <a:stCxn id="34" idx="2"/>
            <a:endCxn id="35" idx="0"/>
          </p:cNvCxnSpPr>
          <p:nvPr/>
        </p:nvCxnSpPr>
        <p:spPr>
          <a:xfrm>
            <a:off x="3977572" y="3981879"/>
            <a:ext cx="624550"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6AF4D9-353E-BC42-B25C-E18E1B17F1C0}"/>
              </a:ext>
            </a:extLst>
          </p:cNvPr>
          <p:cNvSpPr txBox="1"/>
          <p:nvPr/>
        </p:nvSpPr>
        <p:spPr>
          <a:xfrm>
            <a:off x="2458736" y="2012704"/>
            <a:ext cx="800219" cy="338554"/>
          </a:xfrm>
          <a:prstGeom prst="rect">
            <a:avLst/>
          </a:prstGeom>
          <a:noFill/>
        </p:spPr>
        <p:txBody>
          <a:bodyPr wrap="none" rtlCol="0">
            <a:spAutoFit/>
          </a:bodyPr>
          <a:lstStyle/>
          <a:p>
            <a:r>
              <a:rPr kumimoji="1" lang="zh-CN" altLang="en-US" sz="1600" dirty="0">
                <a:latin typeface="+mn-lt"/>
              </a:rPr>
              <a:t>客户端</a:t>
            </a:r>
          </a:p>
        </p:txBody>
      </p:sp>
      <p:sp>
        <p:nvSpPr>
          <p:cNvPr id="41" name="文本框 40">
            <a:extLst>
              <a:ext uri="{FF2B5EF4-FFF2-40B4-BE49-F238E27FC236}">
                <a16:creationId xmlns:a16="http://schemas.microsoft.com/office/drawing/2014/main" id="{8E591229-D349-024D-B008-D05D8345CF99}"/>
              </a:ext>
            </a:extLst>
          </p:cNvPr>
          <p:cNvSpPr txBox="1"/>
          <p:nvPr/>
        </p:nvSpPr>
        <p:spPr>
          <a:xfrm>
            <a:off x="2458736" y="2773296"/>
            <a:ext cx="800219" cy="338554"/>
          </a:xfrm>
          <a:prstGeom prst="rect">
            <a:avLst/>
          </a:prstGeom>
          <a:noFill/>
        </p:spPr>
        <p:txBody>
          <a:bodyPr wrap="none" rtlCol="0">
            <a:spAutoFit/>
          </a:bodyPr>
          <a:lstStyle/>
          <a:p>
            <a:r>
              <a:rPr kumimoji="1" lang="zh-CN" altLang="en-US" sz="1600" dirty="0">
                <a:latin typeface="+mn-lt"/>
              </a:rPr>
              <a:t>接入层</a:t>
            </a:r>
          </a:p>
        </p:txBody>
      </p:sp>
      <p:sp>
        <p:nvSpPr>
          <p:cNvPr id="42" name="文本框 41">
            <a:extLst>
              <a:ext uri="{FF2B5EF4-FFF2-40B4-BE49-F238E27FC236}">
                <a16:creationId xmlns:a16="http://schemas.microsoft.com/office/drawing/2014/main" id="{4318C0C5-0F66-8743-80F0-7E396973B4EE}"/>
              </a:ext>
            </a:extLst>
          </p:cNvPr>
          <p:cNvSpPr txBox="1"/>
          <p:nvPr/>
        </p:nvSpPr>
        <p:spPr>
          <a:xfrm>
            <a:off x="2462925" y="3615072"/>
            <a:ext cx="800219" cy="338554"/>
          </a:xfrm>
          <a:prstGeom prst="rect">
            <a:avLst/>
          </a:prstGeom>
          <a:noFill/>
        </p:spPr>
        <p:txBody>
          <a:bodyPr wrap="none" rtlCol="0">
            <a:spAutoFit/>
          </a:bodyPr>
          <a:lstStyle/>
          <a:p>
            <a:r>
              <a:rPr kumimoji="1" lang="zh-CN" altLang="en-US" sz="1600" dirty="0">
                <a:latin typeface="+mn-lt"/>
              </a:rPr>
              <a:t>应用层</a:t>
            </a:r>
          </a:p>
        </p:txBody>
      </p:sp>
      <p:sp>
        <p:nvSpPr>
          <p:cNvPr id="43" name="文本框 42">
            <a:extLst>
              <a:ext uri="{FF2B5EF4-FFF2-40B4-BE49-F238E27FC236}">
                <a16:creationId xmlns:a16="http://schemas.microsoft.com/office/drawing/2014/main" id="{2B5E5488-B6E8-3845-90CD-E23869B18CAD}"/>
              </a:ext>
            </a:extLst>
          </p:cNvPr>
          <p:cNvSpPr txBox="1"/>
          <p:nvPr/>
        </p:nvSpPr>
        <p:spPr>
          <a:xfrm>
            <a:off x="2459383" y="4444925"/>
            <a:ext cx="800219" cy="338554"/>
          </a:xfrm>
          <a:prstGeom prst="rect">
            <a:avLst/>
          </a:prstGeom>
          <a:noFill/>
        </p:spPr>
        <p:txBody>
          <a:bodyPr wrap="none" rtlCol="0">
            <a:spAutoFit/>
          </a:bodyPr>
          <a:lstStyle/>
          <a:p>
            <a:r>
              <a:rPr kumimoji="1" lang="zh-CN" altLang="en-US" sz="1600" dirty="0">
                <a:latin typeface="+mn-lt"/>
              </a:rPr>
              <a:t>数据层</a:t>
            </a:r>
          </a:p>
        </p:txBody>
      </p:sp>
      <p:sp>
        <p:nvSpPr>
          <p:cNvPr id="44" name="圆角矩形 43">
            <a:extLst>
              <a:ext uri="{FF2B5EF4-FFF2-40B4-BE49-F238E27FC236}">
                <a16:creationId xmlns:a16="http://schemas.microsoft.com/office/drawing/2014/main" id="{A7AB3E97-CEAB-5F42-BC64-60F83CABE510}"/>
              </a:ext>
            </a:extLst>
          </p:cNvPr>
          <p:cNvSpPr/>
          <p:nvPr/>
        </p:nvSpPr>
        <p:spPr>
          <a:xfrm>
            <a:off x="5945222" y="3602212"/>
            <a:ext cx="104847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下单应用</a:t>
            </a:r>
          </a:p>
        </p:txBody>
      </p:sp>
      <p:sp>
        <p:nvSpPr>
          <p:cNvPr id="45" name="框架 44">
            <a:extLst>
              <a:ext uri="{FF2B5EF4-FFF2-40B4-BE49-F238E27FC236}">
                <a16:creationId xmlns:a16="http://schemas.microsoft.com/office/drawing/2014/main" id="{928B7142-AC79-854E-8AE2-44A489DD3C9D}"/>
              </a:ext>
            </a:extLst>
          </p:cNvPr>
          <p:cNvSpPr/>
          <p:nvPr/>
        </p:nvSpPr>
        <p:spPr>
          <a:xfrm>
            <a:off x="2364062" y="3496159"/>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46" name="框架 45">
            <a:extLst>
              <a:ext uri="{FF2B5EF4-FFF2-40B4-BE49-F238E27FC236}">
                <a16:creationId xmlns:a16="http://schemas.microsoft.com/office/drawing/2014/main" id="{B19EA7F8-A7BA-AA4C-9EDF-9599E3E00C6A}"/>
              </a:ext>
            </a:extLst>
          </p:cNvPr>
          <p:cNvSpPr/>
          <p:nvPr/>
        </p:nvSpPr>
        <p:spPr>
          <a:xfrm>
            <a:off x="2364062" y="2636842"/>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47" name="框架 46">
            <a:extLst>
              <a:ext uri="{FF2B5EF4-FFF2-40B4-BE49-F238E27FC236}">
                <a16:creationId xmlns:a16="http://schemas.microsoft.com/office/drawing/2014/main" id="{1191DA03-0611-264B-A848-E2A490603D49}"/>
              </a:ext>
            </a:extLst>
          </p:cNvPr>
          <p:cNvSpPr/>
          <p:nvPr/>
        </p:nvSpPr>
        <p:spPr>
          <a:xfrm>
            <a:off x="2364062" y="1861182"/>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48" name="框架 47">
            <a:extLst>
              <a:ext uri="{FF2B5EF4-FFF2-40B4-BE49-F238E27FC236}">
                <a16:creationId xmlns:a16="http://schemas.microsoft.com/office/drawing/2014/main" id="{4F55366D-E60D-0E45-B414-5ECD69033E95}"/>
              </a:ext>
            </a:extLst>
          </p:cNvPr>
          <p:cNvSpPr/>
          <p:nvPr/>
        </p:nvSpPr>
        <p:spPr>
          <a:xfrm>
            <a:off x="2364062" y="4321956"/>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49" name="圆角矩形 48">
            <a:extLst>
              <a:ext uri="{FF2B5EF4-FFF2-40B4-BE49-F238E27FC236}">
                <a16:creationId xmlns:a16="http://schemas.microsoft.com/office/drawing/2014/main" id="{CCA32AAA-1DF5-7543-8F46-89382711C3EF}"/>
              </a:ext>
            </a:extLst>
          </p:cNvPr>
          <p:cNvSpPr/>
          <p:nvPr/>
        </p:nvSpPr>
        <p:spPr>
          <a:xfrm>
            <a:off x="4615328" y="3602737"/>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cxnSp>
        <p:nvCxnSpPr>
          <p:cNvPr id="50" name="直线箭头连接符 49">
            <a:extLst>
              <a:ext uri="{FF2B5EF4-FFF2-40B4-BE49-F238E27FC236}">
                <a16:creationId xmlns:a16="http://schemas.microsoft.com/office/drawing/2014/main" id="{B286429B-B557-1F4E-B91E-BAEE4E2CA47D}"/>
              </a:ext>
            </a:extLst>
          </p:cNvPr>
          <p:cNvCxnSpPr>
            <a:cxnSpLocks/>
            <a:stCxn id="33" idx="2"/>
            <a:endCxn id="49" idx="0"/>
          </p:cNvCxnSpPr>
          <p:nvPr/>
        </p:nvCxnSpPr>
        <p:spPr>
          <a:xfrm>
            <a:off x="4546404" y="3139691"/>
            <a:ext cx="579269"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圆角矩形 50">
            <a:extLst>
              <a:ext uri="{FF2B5EF4-FFF2-40B4-BE49-F238E27FC236}">
                <a16:creationId xmlns:a16="http://schemas.microsoft.com/office/drawing/2014/main" id="{E73F8809-48A3-BF49-979E-47BA7A5B5A51}"/>
              </a:ext>
            </a:extLst>
          </p:cNvPr>
          <p:cNvSpPr/>
          <p:nvPr/>
        </p:nvSpPr>
        <p:spPr>
          <a:xfrm>
            <a:off x="5933693" y="2755594"/>
            <a:ext cx="1062478"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cxnSp>
        <p:nvCxnSpPr>
          <p:cNvPr id="52" name="直线箭头连接符 51">
            <a:extLst>
              <a:ext uri="{FF2B5EF4-FFF2-40B4-BE49-F238E27FC236}">
                <a16:creationId xmlns:a16="http://schemas.microsoft.com/office/drawing/2014/main" id="{A90D0308-9C5E-DC48-B49F-2D87DF31291D}"/>
              </a:ext>
            </a:extLst>
          </p:cNvPr>
          <p:cNvCxnSpPr>
            <a:cxnSpLocks/>
            <a:stCxn id="51" idx="2"/>
            <a:endCxn id="44" idx="0"/>
          </p:cNvCxnSpPr>
          <p:nvPr/>
        </p:nvCxnSpPr>
        <p:spPr>
          <a:xfrm>
            <a:off x="6464932" y="3134736"/>
            <a:ext cx="4526" cy="46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圆角矩形 52">
            <a:extLst>
              <a:ext uri="{FF2B5EF4-FFF2-40B4-BE49-F238E27FC236}">
                <a16:creationId xmlns:a16="http://schemas.microsoft.com/office/drawing/2014/main" id="{2D229B5B-1C51-9046-B3A9-8AF333E81A0B}"/>
              </a:ext>
            </a:extLst>
          </p:cNvPr>
          <p:cNvSpPr/>
          <p:nvPr/>
        </p:nvSpPr>
        <p:spPr>
          <a:xfrm>
            <a:off x="5960090" y="4444925"/>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54" name="直线箭头连接符 53">
            <a:extLst>
              <a:ext uri="{FF2B5EF4-FFF2-40B4-BE49-F238E27FC236}">
                <a16:creationId xmlns:a16="http://schemas.microsoft.com/office/drawing/2014/main" id="{33739BF3-2F20-C24E-9C83-1A73862DC94A}"/>
              </a:ext>
            </a:extLst>
          </p:cNvPr>
          <p:cNvCxnSpPr>
            <a:cxnSpLocks/>
            <a:stCxn id="49" idx="2"/>
            <a:endCxn id="35" idx="0"/>
          </p:cNvCxnSpPr>
          <p:nvPr/>
        </p:nvCxnSpPr>
        <p:spPr>
          <a:xfrm flipH="1">
            <a:off x="4602122" y="3981879"/>
            <a:ext cx="523551" cy="4630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E0ABD85D-45AC-C749-8AA8-B88206708216}"/>
              </a:ext>
            </a:extLst>
          </p:cNvPr>
          <p:cNvCxnSpPr>
            <a:cxnSpLocks/>
            <a:stCxn id="49" idx="3"/>
            <a:endCxn id="44" idx="1"/>
          </p:cNvCxnSpPr>
          <p:nvPr/>
        </p:nvCxnSpPr>
        <p:spPr>
          <a:xfrm flipV="1">
            <a:off x="5636018" y="3791783"/>
            <a:ext cx="309204" cy="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5E435EF2-E5AD-4D4A-8D94-A9E66930C78E}"/>
              </a:ext>
            </a:extLst>
          </p:cNvPr>
          <p:cNvCxnSpPr>
            <a:cxnSpLocks/>
            <a:stCxn id="44" idx="2"/>
            <a:endCxn id="53" idx="0"/>
          </p:cNvCxnSpPr>
          <p:nvPr/>
        </p:nvCxnSpPr>
        <p:spPr>
          <a:xfrm>
            <a:off x="6469458" y="3981354"/>
            <a:ext cx="977" cy="463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圆角矩形 56">
            <a:extLst>
              <a:ext uri="{FF2B5EF4-FFF2-40B4-BE49-F238E27FC236}">
                <a16:creationId xmlns:a16="http://schemas.microsoft.com/office/drawing/2014/main" id="{09E17579-FE9E-044B-8E0D-E907A4E3D83C}"/>
              </a:ext>
            </a:extLst>
          </p:cNvPr>
          <p:cNvSpPr/>
          <p:nvPr/>
        </p:nvSpPr>
        <p:spPr>
          <a:xfrm>
            <a:off x="5933693" y="1971007"/>
            <a:ext cx="106000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cxnSp>
        <p:nvCxnSpPr>
          <p:cNvPr id="58" name="直线箭头连接符 57">
            <a:extLst>
              <a:ext uri="{FF2B5EF4-FFF2-40B4-BE49-F238E27FC236}">
                <a16:creationId xmlns:a16="http://schemas.microsoft.com/office/drawing/2014/main" id="{B8B280A6-9E51-4B44-9A08-E73FE6B95F2E}"/>
              </a:ext>
            </a:extLst>
          </p:cNvPr>
          <p:cNvCxnSpPr>
            <a:cxnSpLocks/>
            <a:stCxn id="57" idx="2"/>
            <a:endCxn id="51" idx="0"/>
          </p:cNvCxnSpPr>
          <p:nvPr/>
        </p:nvCxnSpPr>
        <p:spPr>
          <a:xfrm>
            <a:off x="6463694" y="2350149"/>
            <a:ext cx="1238" cy="40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18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fill="hold"/>
                                        <p:tgtEl>
                                          <p:spTgt spid="37"/>
                                        </p:tgtEl>
                                        <p:attrNameLst>
                                          <p:attrName>ppt_x</p:attrName>
                                        </p:attrNameLst>
                                      </p:cBhvr>
                                      <p:tavLst>
                                        <p:tav tm="0">
                                          <p:val>
                                            <p:strVal val="#ppt_x"/>
                                          </p:val>
                                        </p:tav>
                                        <p:tav tm="100000">
                                          <p:val>
                                            <p:strVal val="#ppt_x"/>
                                          </p:val>
                                        </p:tav>
                                      </p:tavLst>
                                    </p:anim>
                                    <p:anim calcmode="lin" valueType="num">
                                      <p:cBhvr additive="base">
                                        <p:cTn id="34" dur="500" fill="hold"/>
                                        <p:tgtEl>
                                          <p:spTgt spid="3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additive="base">
                                        <p:cTn id="37" dur="500" fill="hold"/>
                                        <p:tgtEl>
                                          <p:spTgt spid="39"/>
                                        </p:tgtEl>
                                        <p:attrNameLst>
                                          <p:attrName>ppt_x</p:attrName>
                                        </p:attrNameLst>
                                      </p:cBhvr>
                                      <p:tavLst>
                                        <p:tav tm="0">
                                          <p:val>
                                            <p:strVal val="#ppt_x"/>
                                          </p:val>
                                        </p:tav>
                                        <p:tav tm="100000">
                                          <p:val>
                                            <p:strVal val="#ppt_x"/>
                                          </p:val>
                                        </p:tav>
                                      </p:tavLst>
                                    </p:anim>
                                    <p:anim calcmode="lin" valueType="num">
                                      <p:cBhvr additive="base">
                                        <p:cTn id="38" dur="500" fill="hold"/>
                                        <p:tgtEl>
                                          <p:spTgt spid="3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ppt_x"/>
                                          </p:val>
                                        </p:tav>
                                        <p:tav tm="100000">
                                          <p:val>
                                            <p:strVal val="#ppt_x"/>
                                          </p:val>
                                        </p:tav>
                                      </p:tavLst>
                                    </p:anim>
                                    <p:anim calcmode="lin" valueType="num">
                                      <p:cBhvr additive="base">
                                        <p:cTn id="46" dur="500" fill="hold"/>
                                        <p:tgtEl>
                                          <p:spTgt spid="4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ppt_x"/>
                                          </p:val>
                                        </p:tav>
                                        <p:tav tm="100000">
                                          <p:val>
                                            <p:strVal val="#ppt_x"/>
                                          </p:val>
                                        </p:tav>
                                      </p:tavLst>
                                    </p:anim>
                                    <p:anim calcmode="lin" valueType="num">
                                      <p:cBhvr additive="base">
                                        <p:cTn id="54" dur="500" fill="hold"/>
                                        <p:tgtEl>
                                          <p:spTgt spid="4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ppt_x"/>
                                          </p:val>
                                        </p:tav>
                                        <p:tav tm="100000">
                                          <p:val>
                                            <p:strVal val="#ppt_x"/>
                                          </p:val>
                                        </p:tav>
                                      </p:tavLst>
                                    </p:anim>
                                    <p:anim calcmode="lin" valueType="num">
                                      <p:cBhvr additive="base">
                                        <p:cTn id="58" dur="500" fill="hold"/>
                                        <p:tgtEl>
                                          <p:spTgt spid="4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fill="hold"/>
                                        <p:tgtEl>
                                          <p:spTgt spid="46"/>
                                        </p:tgtEl>
                                        <p:attrNameLst>
                                          <p:attrName>ppt_x</p:attrName>
                                        </p:attrNameLst>
                                      </p:cBhvr>
                                      <p:tavLst>
                                        <p:tav tm="0">
                                          <p:val>
                                            <p:strVal val="#ppt_x"/>
                                          </p:val>
                                        </p:tav>
                                        <p:tav tm="100000">
                                          <p:val>
                                            <p:strVal val="#ppt_x"/>
                                          </p:val>
                                        </p:tav>
                                      </p:tavLst>
                                    </p:anim>
                                    <p:anim calcmode="lin" valueType="num">
                                      <p:cBhvr additive="base">
                                        <p:cTn id="66" dur="500" fill="hold"/>
                                        <p:tgtEl>
                                          <p:spTgt spid="4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fill="hold"/>
                                        <p:tgtEl>
                                          <p:spTgt spid="47"/>
                                        </p:tgtEl>
                                        <p:attrNameLst>
                                          <p:attrName>ppt_x</p:attrName>
                                        </p:attrNameLst>
                                      </p:cBhvr>
                                      <p:tavLst>
                                        <p:tav tm="0">
                                          <p:val>
                                            <p:strVal val="#ppt_x"/>
                                          </p:val>
                                        </p:tav>
                                        <p:tav tm="100000">
                                          <p:val>
                                            <p:strVal val="#ppt_x"/>
                                          </p:val>
                                        </p:tav>
                                      </p:tavLst>
                                    </p:anim>
                                    <p:anim calcmode="lin" valueType="num">
                                      <p:cBhvr additive="base">
                                        <p:cTn id="70" dur="500" fill="hold"/>
                                        <p:tgtEl>
                                          <p:spTgt spid="4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additive="base">
                                        <p:cTn id="73" dur="500" fill="hold"/>
                                        <p:tgtEl>
                                          <p:spTgt spid="48"/>
                                        </p:tgtEl>
                                        <p:attrNameLst>
                                          <p:attrName>ppt_x</p:attrName>
                                        </p:attrNameLst>
                                      </p:cBhvr>
                                      <p:tavLst>
                                        <p:tav tm="0">
                                          <p:val>
                                            <p:strVal val="#ppt_x"/>
                                          </p:val>
                                        </p:tav>
                                        <p:tav tm="100000">
                                          <p:val>
                                            <p:strVal val="#ppt_x"/>
                                          </p:val>
                                        </p:tav>
                                      </p:tavLst>
                                    </p:anim>
                                    <p:anim calcmode="lin" valueType="num">
                                      <p:cBhvr additive="base">
                                        <p:cTn id="74" dur="500" fill="hold"/>
                                        <p:tgtEl>
                                          <p:spTgt spid="4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 calcmode="lin" valueType="num">
                                      <p:cBhvr additive="base">
                                        <p:cTn id="77" dur="500" fill="hold"/>
                                        <p:tgtEl>
                                          <p:spTgt spid="49"/>
                                        </p:tgtEl>
                                        <p:attrNameLst>
                                          <p:attrName>ppt_x</p:attrName>
                                        </p:attrNameLst>
                                      </p:cBhvr>
                                      <p:tavLst>
                                        <p:tav tm="0">
                                          <p:val>
                                            <p:strVal val="#ppt_x"/>
                                          </p:val>
                                        </p:tav>
                                        <p:tav tm="100000">
                                          <p:val>
                                            <p:strVal val="#ppt_x"/>
                                          </p:val>
                                        </p:tav>
                                      </p:tavLst>
                                    </p:anim>
                                    <p:anim calcmode="lin" valueType="num">
                                      <p:cBhvr additive="base">
                                        <p:cTn id="78" dur="500" fill="hold"/>
                                        <p:tgtEl>
                                          <p:spTgt spid="49"/>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 calcmode="lin" valueType="num">
                                      <p:cBhvr additive="base">
                                        <p:cTn id="81" dur="500" fill="hold"/>
                                        <p:tgtEl>
                                          <p:spTgt spid="50"/>
                                        </p:tgtEl>
                                        <p:attrNameLst>
                                          <p:attrName>ppt_x</p:attrName>
                                        </p:attrNameLst>
                                      </p:cBhvr>
                                      <p:tavLst>
                                        <p:tav tm="0">
                                          <p:val>
                                            <p:strVal val="#ppt_x"/>
                                          </p:val>
                                        </p:tav>
                                        <p:tav tm="100000">
                                          <p:val>
                                            <p:strVal val="#ppt_x"/>
                                          </p:val>
                                        </p:tav>
                                      </p:tavLst>
                                    </p:anim>
                                    <p:anim calcmode="lin" valueType="num">
                                      <p:cBhvr additive="base">
                                        <p:cTn id="82" dur="500" fill="hold"/>
                                        <p:tgtEl>
                                          <p:spTgt spid="5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additive="base">
                                        <p:cTn id="85" dur="500" fill="hold"/>
                                        <p:tgtEl>
                                          <p:spTgt spid="51"/>
                                        </p:tgtEl>
                                        <p:attrNameLst>
                                          <p:attrName>ppt_x</p:attrName>
                                        </p:attrNameLst>
                                      </p:cBhvr>
                                      <p:tavLst>
                                        <p:tav tm="0">
                                          <p:val>
                                            <p:strVal val="#ppt_x"/>
                                          </p:val>
                                        </p:tav>
                                        <p:tav tm="100000">
                                          <p:val>
                                            <p:strVal val="#ppt_x"/>
                                          </p:val>
                                        </p:tav>
                                      </p:tavLst>
                                    </p:anim>
                                    <p:anim calcmode="lin" valueType="num">
                                      <p:cBhvr additive="base">
                                        <p:cTn id="86" dur="500" fill="hold"/>
                                        <p:tgtEl>
                                          <p:spTgt spid="51"/>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ppt_x"/>
                                          </p:val>
                                        </p:tav>
                                        <p:tav tm="100000">
                                          <p:val>
                                            <p:strVal val="#ppt_x"/>
                                          </p:val>
                                        </p:tav>
                                      </p:tavLst>
                                    </p:anim>
                                    <p:anim calcmode="lin" valueType="num">
                                      <p:cBhvr additive="base">
                                        <p:cTn id="90" dur="500" fill="hold"/>
                                        <p:tgtEl>
                                          <p:spTgt spid="5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fill="hold"/>
                                        <p:tgtEl>
                                          <p:spTgt spid="53"/>
                                        </p:tgtEl>
                                        <p:attrNameLst>
                                          <p:attrName>ppt_x</p:attrName>
                                        </p:attrNameLst>
                                      </p:cBhvr>
                                      <p:tavLst>
                                        <p:tav tm="0">
                                          <p:val>
                                            <p:strVal val="#ppt_x"/>
                                          </p:val>
                                        </p:tav>
                                        <p:tav tm="100000">
                                          <p:val>
                                            <p:strVal val="#ppt_x"/>
                                          </p:val>
                                        </p:tav>
                                      </p:tavLst>
                                    </p:anim>
                                    <p:anim calcmode="lin" valueType="num">
                                      <p:cBhvr additive="base">
                                        <p:cTn id="94" dur="500" fill="hold"/>
                                        <p:tgtEl>
                                          <p:spTgt spid="53"/>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additive="base">
                                        <p:cTn id="97" dur="500" fill="hold"/>
                                        <p:tgtEl>
                                          <p:spTgt spid="54"/>
                                        </p:tgtEl>
                                        <p:attrNameLst>
                                          <p:attrName>ppt_x</p:attrName>
                                        </p:attrNameLst>
                                      </p:cBhvr>
                                      <p:tavLst>
                                        <p:tav tm="0">
                                          <p:val>
                                            <p:strVal val="#ppt_x"/>
                                          </p:val>
                                        </p:tav>
                                        <p:tav tm="100000">
                                          <p:val>
                                            <p:strVal val="#ppt_x"/>
                                          </p:val>
                                        </p:tav>
                                      </p:tavLst>
                                    </p:anim>
                                    <p:anim calcmode="lin" valueType="num">
                                      <p:cBhvr additive="base">
                                        <p:cTn id="98" dur="500" fill="hold"/>
                                        <p:tgtEl>
                                          <p:spTgt spid="5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55"/>
                                        </p:tgtEl>
                                        <p:attrNameLst>
                                          <p:attrName>style.visibility</p:attrName>
                                        </p:attrNameLst>
                                      </p:cBhvr>
                                      <p:to>
                                        <p:strVal val="visible"/>
                                      </p:to>
                                    </p:set>
                                    <p:anim calcmode="lin" valueType="num">
                                      <p:cBhvr additive="base">
                                        <p:cTn id="101" dur="500" fill="hold"/>
                                        <p:tgtEl>
                                          <p:spTgt spid="55"/>
                                        </p:tgtEl>
                                        <p:attrNameLst>
                                          <p:attrName>ppt_x</p:attrName>
                                        </p:attrNameLst>
                                      </p:cBhvr>
                                      <p:tavLst>
                                        <p:tav tm="0">
                                          <p:val>
                                            <p:strVal val="#ppt_x"/>
                                          </p:val>
                                        </p:tav>
                                        <p:tav tm="100000">
                                          <p:val>
                                            <p:strVal val="#ppt_x"/>
                                          </p:val>
                                        </p:tav>
                                      </p:tavLst>
                                    </p:anim>
                                    <p:anim calcmode="lin" valueType="num">
                                      <p:cBhvr additive="base">
                                        <p:cTn id="102" dur="500" fill="hold"/>
                                        <p:tgtEl>
                                          <p:spTgt spid="55"/>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 calcmode="lin" valueType="num">
                                      <p:cBhvr additive="base">
                                        <p:cTn id="105" dur="500" fill="hold"/>
                                        <p:tgtEl>
                                          <p:spTgt spid="56"/>
                                        </p:tgtEl>
                                        <p:attrNameLst>
                                          <p:attrName>ppt_x</p:attrName>
                                        </p:attrNameLst>
                                      </p:cBhvr>
                                      <p:tavLst>
                                        <p:tav tm="0">
                                          <p:val>
                                            <p:strVal val="#ppt_x"/>
                                          </p:val>
                                        </p:tav>
                                        <p:tav tm="100000">
                                          <p:val>
                                            <p:strVal val="#ppt_x"/>
                                          </p:val>
                                        </p:tav>
                                      </p:tavLst>
                                    </p:anim>
                                    <p:anim calcmode="lin" valueType="num">
                                      <p:cBhvr additive="base">
                                        <p:cTn id="106" dur="500" fill="hold"/>
                                        <p:tgtEl>
                                          <p:spTgt spid="56"/>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anim calcmode="lin" valueType="num">
                                      <p:cBhvr additive="base">
                                        <p:cTn id="109" dur="500" fill="hold"/>
                                        <p:tgtEl>
                                          <p:spTgt spid="57"/>
                                        </p:tgtEl>
                                        <p:attrNameLst>
                                          <p:attrName>ppt_x</p:attrName>
                                        </p:attrNameLst>
                                      </p:cBhvr>
                                      <p:tavLst>
                                        <p:tav tm="0">
                                          <p:val>
                                            <p:strVal val="#ppt_x"/>
                                          </p:val>
                                        </p:tav>
                                        <p:tav tm="100000">
                                          <p:val>
                                            <p:strVal val="#ppt_x"/>
                                          </p:val>
                                        </p:tav>
                                      </p:tavLst>
                                    </p:anim>
                                    <p:anim calcmode="lin" valueType="num">
                                      <p:cBhvr additive="base">
                                        <p:cTn id="110" dur="500" fill="hold"/>
                                        <p:tgtEl>
                                          <p:spTgt spid="57"/>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58"/>
                                        </p:tgtEl>
                                        <p:attrNameLst>
                                          <p:attrName>style.visibility</p:attrName>
                                        </p:attrNameLst>
                                      </p:cBhvr>
                                      <p:to>
                                        <p:strVal val="visible"/>
                                      </p:to>
                                    </p:set>
                                    <p:anim calcmode="lin" valueType="num">
                                      <p:cBhvr additive="base">
                                        <p:cTn id="113" dur="500" fill="hold"/>
                                        <p:tgtEl>
                                          <p:spTgt spid="58"/>
                                        </p:tgtEl>
                                        <p:attrNameLst>
                                          <p:attrName>ppt_x</p:attrName>
                                        </p:attrNameLst>
                                      </p:cBhvr>
                                      <p:tavLst>
                                        <p:tav tm="0">
                                          <p:val>
                                            <p:strVal val="#ppt_x"/>
                                          </p:val>
                                        </p:tav>
                                        <p:tav tm="100000">
                                          <p:val>
                                            <p:strVal val="#ppt_x"/>
                                          </p:val>
                                        </p:tav>
                                      </p:tavLst>
                                    </p:anim>
                                    <p:anim calcmode="lin" valueType="num">
                                      <p:cBhvr additive="base">
                                        <p:cTn id="11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40" grpId="0"/>
      <p:bldP spid="41" grpId="0"/>
      <p:bldP spid="42" grpId="0"/>
      <p:bldP spid="43" grpId="0"/>
      <p:bldP spid="44" grpId="0" animBg="1"/>
      <p:bldP spid="45" grpId="0" animBg="1"/>
      <p:bldP spid="46" grpId="0" animBg="1"/>
      <p:bldP spid="47" grpId="0" animBg="1"/>
      <p:bldP spid="48" grpId="0" animBg="1"/>
      <p:bldP spid="49" grpId="0" animBg="1"/>
      <p:bldP spid="51" grpId="0" animBg="1"/>
      <p:bldP spid="53" grpId="0" animBg="1"/>
      <p:bldP spid="5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362881" y="1095596"/>
            <a:ext cx="4417277"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通用架构设计理论</a:t>
            </a:r>
            <a:r>
              <a:rPr lang="zh-CN" altLang="en-US" sz="2200" b="1" dirty="0">
                <a:solidFill>
                  <a:srgbClr val="000000"/>
                </a:solidFill>
                <a:latin typeface="微软雅黑" panose="020B0503020204020204" pitchFamily="34" charset="-122"/>
                <a:ea typeface="微软雅黑" panose="020B0503020204020204" pitchFamily="34" charset="-122"/>
              </a:rPr>
              <a:t>（垂直分层）</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5" name="圆角矩形 4">
            <a:extLst>
              <a:ext uri="{FF2B5EF4-FFF2-40B4-BE49-F238E27FC236}">
                <a16:creationId xmlns:a16="http://schemas.microsoft.com/office/drawing/2014/main" id="{EAEEDBC1-C0AD-7E4B-ADAB-AB4A9A989717}"/>
              </a:ext>
            </a:extLst>
          </p:cNvPr>
          <p:cNvSpPr/>
          <p:nvPr/>
        </p:nvSpPr>
        <p:spPr>
          <a:xfrm>
            <a:off x="3809196" y="2201781"/>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sp>
        <p:nvSpPr>
          <p:cNvPr id="7" name="圆角矩形 6">
            <a:extLst>
              <a:ext uri="{FF2B5EF4-FFF2-40B4-BE49-F238E27FC236}">
                <a16:creationId xmlns:a16="http://schemas.microsoft.com/office/drawing/2014/main" id="{443051C9-7FEB-4843-B0A9-070A9D2BAD29}"/>
              </a:ext>
            </a:extLst>
          </p:cNvPr>
          <p:cNvSpPr/>
          <p:nvPr/>
        </p:nvSpPr>
        <p:spPr>
          <a:xfrm>
            <a:off x="3809197" y="2941030"/>
            <a:ext cx="1474414"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sp>
        <p:nvSpPr>
          <p:cNvPr id="8" name="圆角矩形 7">
            <a:extLst>
              <a:ext uri="{FF2B5EF4-FFF2-40B4-BE49-F238E27FC236}">
                <a16:creationId xmlns:a16="http://schemas.microsoft.com/office/drawing/2014/main" id="{909E6863-4F92-4D4C-AB96-7F1204914FD9}"/>
              </a:ext>
            </a:extLst>
          </p:cNvPr>
          <p:cNvSpPr/>
          <p:nvPr/>
        </p:nvSpPr>
        <p:spPr>
          <a:xfrm>
            <a:off x="3467227" y="3614770"/>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sp>
        <p:nvSpPr>
          <p:cNvPr id="9" name="圆角矩形 8">
            <a:extLst>
              <a:ext uri="{FF2B5EF4-FFF2-40B4-BE49-F238E27FC236}">
                <a16:creationId xmlns:a16="http://schemas.microsoft.com/office/drawing/2014/main" id="{2790B3F3-0A98-6F4C-ABEE-957958EF07C4}"/>
              </a:ext>
            </a:extLst>
          </p:cNvPr>
          <p:cNvSpPr/>
          <p:nvPr/>
        </p:nvSpPr>
        <p:spPr>
          <a:xfrm>
            <a:off x="3467226" y="4312574"/>
            <a:ext cx="2269791"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10" name="直线箭头连接符 9">
            <a:extLst>
              <a:ext uri="{FF2B5EF4-FFF2-40B4-BE49-F238E27FC236}">
                <a16:creationId xmlns:a16="http://schemas.microsoft.com/office/drawing/2014/main" id="{98BA0A3C-9688-8F44-93A3-FAD6D976EDFA}"/>
              </a:ext>
            </a:extLst>
          </p:cNvPr>
          <p:cNvCxnSpPr>
            <a:cxnSpLocks/>
            <a:stCxn id="5" idx="2"/>
            <a:endCxn id="7" idx="0"/>
          </p:cNvCxnSpPr>
          <p:nvPr/>
        </p:nvCxnSpPr>
        <p:spPr>
          <a:xfrm>
            <a:off x="4546403" y="2580923"/>
            <a:ext cx="1" cy="360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59065411-AF3E-544F-A401-7D0D86F4D6BC}"/>
              </a:ext>
            </a:extLst>
          </p:cNvPr>
          <p:cNvCxnSpPr>
            <a:cxnSpLocks/>
            <a:stCxn id="7" idx="2"/>
            <a:endCxn id="8" idx="0"/>
          </p:cNvCxnSpPr>
          <p:nvPr/>
        </p:nvCxnSpPr>
        <p:spPr>
          <a:xfrm flipH="1">
            <a:off x="3977572" y="3320172"/>
            <a:ext cx="568832" cy="294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470E70B-93A5-1C4B-9978-15E1D4E483C6}"/>
              </a:ext>
            </a:extLst>
          </p:cNvPr>
          <p:cNvCxnSpPr>
            <a:cxnSpLocks/>
            <a:stCxn id="8" idx="2"/>
            <a:endCxn id="9" idx="0"/>
          </p:cNvCxnSpPr>
          <p:nvPr/>
        </p:nvCxnSpPr>
        <p:spPr>
          <a:xfrm>
            <a:off x="3977572" y="3993912"/>
            <a:ext cx="624550" cy="318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0AAA844-472C-3D43-B84A-52F900F67D64}"/>
              </a:ext>
            </a:extLst>
          </p:cNvPr>
          <p:cNvSpPr txBox="1"/>
          <p:nvPr/>
        </p:nvSpPr>
        <p:spPr>
          <a:xfrm>
            <a:off x="2458736" y="2241311"/>
            <a:ext cx="800219" cy="338554"/>
          </a:xfrm>
          <a:prstGeom prst="rect">
            <a:avLst/>
          </a:prstGeom>
          <a:noFill/>
        </p:spPr>
        <p:txBody>
          <a:bodyPr wrap="none" rtlCol="0">
            <a:spAutoFit/>
          </a:bodyPr>
          <a:lstStyle/>
          <a:p>
            <a:r>
              <a:rPr kumimoji="1" lang="zh-CN" altLang="en-US" sz="1600" dirty="0">
                <a:latin typeface="+mn-lt"/>
              </a:rPr>
              <a:t>客户端</a:t>
            </a:r>
          </a:p>
        </p:txBody>
      </p:sp>
      <p:sp>
        <p:nvSpPr>
          <p:cNvPr id="14" name="文本框 13">
            <a:extLst>
              <a:ext uri="{FF2B5EF4-FFF2-40B4-BE49-F238E27FC236}">
                <a16:creationId xmlns:a16="http://schemas.microsoft.com/office/drawing/2014/main" id="{A3CAD263-16DB-2546-B162-8D8A05CE3319}"/>
              </a:ext>
            </a:extLst>
          </p:cNvPr>
          <p:cNvSpPr txBox="1"/>
          <p:nvPr/>
        </p:nvSpPr>
        <p:spPr>
          <a:xfrm>
            <a:off x="2458736" y="2953777"/>
            <a:ext cx="800219" cy="338554"/>
          </a:xfrm>
          <a:prstGeom prst="rect">
            <a:avLst/>
          </a:prstGeom>
          <a:noFill/>
        </p:spPr>
        <p:txBody>
          <a:bodyPr wrap="none" rtlCol="0">
            <a:spAutoFit/>
          </a:bodyPr>
          <a:lstStyle/>
          <a:p>
            <a:r>
              <a:rPr kumimoji="1" lang="zh-CN" altLang="en-US" sz="1600" dirty="0">
                <a:latin typeface="+mn-lt"/>
              </a:rPr>
              <a:t>接入层</a:t>
            </a:r>
          </a:p>
        </p:txBody>
      </p:sp>
      <p:sp>
        <p:nvSpPr>
          <p:cNvPr id="15" name="文本框 14">
            <a:extLst>
              <a:ext uri="{FF2B5EF4-FFF2-40B4-BE49-F238E27FC236}">
                <a16:creationId xmlns:a16="http://schemas.microsoft.com/office/drawing/2014/main" id="{4729289D-8101-AD49-80B1-1BB0FB5A40B0}"/>
              </a:ext>
            </a:extLst>
          </p:cNvPr>
          <p:cNvSpPr txBox="1"/>
          <p:nvPr/>
        </p:nvSpPr>
        <p:spPr>
          <a:xfrm>
            <a:off x="2462925" y="3627105"/>
            <a:ext cx="800219" cy="338554"/>
          </a:xfrm>
          <a:prstGeom prst="rect">
            <a:avLst/>
          </a:prstGeom>
          <a:noFill/>
        </p:spPr>
        <p:txBody>
          <a:bodyPr wrap="none" rtlCol="0">
            <a:spAutoFit/>
          </a:bodyPr>
          <a:lstStyle/>
          <a:p>
            <a:r>
              <a:rPr kumimoji="1" lang="zh-CN" altLang="en-US" sz="1600" dirty="0">
                <a:latin typeface="+mn-lt"/>
              </a:rPr>
              <a:t>应用层</a:t>
            </a:r>
          </a:p>
        </p:txBody>
      </p:sp>
      <p:sp>
        <p:nvSpPr>
          <p:cNvPr id="16" name="文本框 15">
            <a:extLst>
              <a:ext uri="{FF2B5EF4-FFF2-40B4-BE49-F238E27FC236}">
                <a16:creationId xmlns:a16="http://schemas.microsoft.com/office/drawing/2014/main" id="{AA4E369D-86A9-994C-BEF3-4DF773EA70A9}"/>
              </a:ext>
            </a:extLst>
          </p:cNvPr>
          <p:cNvSpPr txBox="1"/>
          <p:nvPr/>
        </p:nvSpPr>
        <p:spPr>
          <a:xfrm>
            <a:off x="2459383" y="4312574"/>
            <a:ext cx="800219" cy="338554"/>
          </a:xfrm>
          <a:prstGeom prst="rect">
            <a:avLst/>
          </a:prstGeom>
          <a:noFill/>
        </p:spPr>
        <p:txBody>
          <a:bodyPr wrap="none" rtlCol="0">
            <a:spAutoFit/>
          </a:bodyPr>
          <a:lstStyle/>
          <a:p>
            <a:r>
              <a:rPr kumimoji="1" lang="zh-CN" altLang="en-US" sz="1600" dirty="0">
                <a:latin typeface="+mn-lt"/>
              </a:rPr>
              <a:t>数据层</a:t>
            </a:r>
          </a:p>
        </p:txBody>
      </p:sp>
      <p:sp>
        <p:nvSpPr>
          <p:cNvPr id="17" name="圆角矩形 16">
            <a:extLst>
              <a:ext uri="{FF2B5EF4-FFF2-40B4-BE49-F238E27FC236}">
                <a16:creationId xmlns:a16="http://schemas.microsoft.com/office/drawing/2014/main" id="{3E1F66E5-5136-E347-807E-69FBEA7BD7C1}"/>
              </a:ext>
            </a:extLst>
          </p:cNvPr>
          <p:cNvSpPr/>
          <p:nvPr/>
        </p:nvSpPr>
        <p:spPr>
          <a:xfrm>
            <a:off x="5945222" y="3614245"/>
            <a:ext cx="104847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下单应用</a:t>
            </a:r>
          </a:p>
        </p:txBody>
      </p:sp>
      <p:sp>
        <p:nvSpPr>
          <p:cNvPr id="18" name="框架 17">
            <a:extLst>
              <a:ext uri="{FF2B5EF4-FFF2-40B4-BE49-F238E27FC236}">
                <a16:creationId xmlns:a16="http://schemas.microsoft.com/office/drawing/2014/main" id="{329AFB8B-DD8E-4D43-834B-3A03A6BFAAB8}"/>
              </a:ext>
            </a:extLst>
          </p:cNvPr>
          <p:cNvSpPr/>
          <p:nvPr/>
        </p:nvSpPr>
        <p:spPr>
          <a:xfrm>
            <a:off x="2364062" y="3508192"/>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1" name="框架 20">
            <a:extLst>
              <a:ext uri="{FF2B5EF4-FFF2-40B4-BE49-F238E27FC236}">
                <a16:creationId xmlns:a16="http://schemas.microsoft.com/office/drawing/2014/main" id="{71CBD45E-73D4-9C40-ACAD-1E05C3B249BF}"/>
              </a:ext>
            </a:extLst>
          </p:cNvPr>
          <p:cNvSpPr/>
          <p:nvPr/>
        </p:nvSpPr>
        <p:spPr>
          <a:xfrm>
            <a:off x="2364062" y="2817323"/>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2" name="框架 21">
            <a:extLst>
              <a:ext uri="{FF2B5EF4-FFF2-40B4-BE49-F238E27FC236}">
                <a16:creationId xmlns:a16="http://schemas.microsoft.com/office/drawing/2014/main" id="{BF7BAC3F-C936-1445-9B5D-ECB9B1066156}"/>
              </a:ext>
            </a:extLst>
          </p:cNvPr>
          <p:cNvSpPr/>
          <p:nvPr/>
        </p:nvSpPr>
        <p:spPr>
          <a:xfrm>
            <a:off x="2364062" y="2089789"/>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3" name="框架 22">
            <a:extLst>
              <a:ext uri="{FF2B5EF4-FFF2-40B4-BE49-F238E27FC236}">
                <a16:creationId xmlns:a16="http://schemas.microsoft.com/office/drawing/2014/main" id="{1B68C501-C5E8-F941-AB6F-A6E7CCDD45B1}"/>
              </a:ext>
            </a:extLst>
          </p:cNvPr>
          <p:cNvSpPr/>
          <p:nvPr/>
        </p:nvSpPr>
        <p:spPr>
          <a:xfrm>
            <a:off x="2364062" y="4189605"/>
            <a:ext cx="4832192" cy="584492"/>
          </a:xfrm>
          <a:prstGeom prst="frame">
            <a:avLst>
              <a:gd name="adj1" fmla="val 0"/>
            </a:avLst>
          </a:prstGeom>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4" name="圆角矩形 23">
            <a:extLst>
              <a:ext uri="{FF2B5EF4-FFF2-40B4-BE49-F238E27FC236}">
                <a16:creationId xmlns:a16="http://schemas.microsoft.com/office/drawing/2014/main" id="{08094394-33EE-9940-9DA6-EE80BF71C7D8}"/>
              </a:ext>
            </a:extLst>
          </p:cNvPr>
          <p:cNvSpPr/>
          <p:nvPr/>
        </p:nvSpPr>
        <p:spPr>
          <a:xfrm>
            <a:off x="4615328" y="3614770"/>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solidFill>
              </a:rPr>
              <a:t>秒杀应用</a:t>
            </a:r>
          </a:p>
        </p:txBody>
      </p:sp>
      <p:cxnSp>
        <p:nvCxnSpPr>
          <p:cNvPr id="25" name="直线箭头连接符 24">
            <a:extLst>
              <a:ext uri="{FF2B5EF4-FFF2-40B4-BE49-F238E27FC236}">
                <a16:creationId xmlns:a16="http://schemas.microsoft.com/office/drawing/2014/main" id="{B585C1E4-EA1A-1B4A-9424-D474A1020821}"/>
              </a:ext>
            </a:extLst>
          </p:cNvPr>
          <p:cNvCxnSpPr>
            <a:cxnSpLocks/>
            <a:stCxn id="7" idx="2"/>
            <a:endCxn id="24" idx="0"/>
          </p:cNvCxnSpPr>
          <p:nvPr/>
        </p:nvCxnSpPr>
        <p:spPr>
          <a:xfrm>
            <a:off x="4546404" y="3320172"/>
            <a:ext cx="579269" cy="2945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1A8731D5-D358-BC4C-BCA1-66395477B701}"/>
              </a:ext>
            </a:extLst>
          </p:cNvPr>
          <p:cNvSpPr/>
          <p:nvPr/>
        </p:nvSpPr>
        <p:spPr>
          <a:xfrm>
            <a:off x="5933693" y="2936075"/>
            <a:ext cx="1062478"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Nginx</a:t>
            </a:r>
            <a:endParaRPr kumimoji="1" lang="zh-CN" altLang="en-US" sz="1400" dirty="0">
              <a:solidFill>
                <a:schemeClr val="tx1"/>
              </a:solidFill>
            </a:endParaRPr>
          </a:p>
        </p:txBody>
      </p:sp>
      <p:cxnSp>
        <p:nvCxnSpPr>
          <p:cNvPr id="27" name="直线箭头连接符 26">
            <a:extLst>
              <a:ext uri="{FF2B5EF4-FFF2-40B4-BE49-F238E27FC236}">
                <a16:creationId xmlns:a16="http://schemas.microsoft.com/office/drawing/2014/main" id="{B124E781-E9FE-7F44-B19B-21C86CBEF868}"/>
              </a:ext>
            </a:extLst>
          </p:cNvPr>
          <p:cNvCxnSpPr>
            <a:cxnSpLocks/>
            <a:stCxn id="26" idx="2"/>
            <a:endCxn id="17" idx="0"/>
          </p:cNvCxnSpPr>
          <p:nvPr/>
        </p:nvCxnSpPr>
        <p:spPr>
          <a:xfrm>
            <a:off x="6464932" y="3315217"/>
            <a:ext cx="4526" cy="299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E9C0DCE1-0860-2E45-BB2D-1FE5424AE221}"/>
              </a:ext>
            </a:extLst>
          </p:cNvPr>
          <p:cNvSpPr/>
          <p:nvPr/>
        </p:nvSpPr>
        <p:spPr>
          <a:xfrm>
            <a:off x="5960090" y="4312574"/>
            <a:ext cx="1020690"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MySQL</a:t>
            </a:r>
            <a:endParaRPr kumimoji="1" lang="zh-CN" altLang="en-US" sz="1400" dirty="0">
              <a:solidFill>
                <a:schemeClr val="tx1"/>
              </a:solidFill>
            </a:endParaRPr>
          </a:p>
        </p:txBody>
      </p:sp>
      <p:cxnSp>
        <p:nvCxnSpPr>
          <p:cNvPr id="29" name="直线箭头连接符 28">
            <a:extLst>
              <a:ext uri="{FF2B5EF4-FFF2-40B4-BE49-F238E27FC236}">
                <a16:creationId xmlns:a16="http://schemas.microsoft.com/office/drawing/2014/main" id="{90F41A70-3CE6-0F4E-8A9F-D0964D0CB02B}"/>
              </a:ext>
            </a:extLst>
          </p:cNvPr>
          <p:cNvCxnSpPr>
            <a:cxnSpLocks/>
            <a:stCxn id="24" idx="2"/>
            <a:endCxn id="9" idx="0"/>
          </p:cNvCxnSpPr>
          <p:nvPr/>
        </p:nvCxnSpPr>
        <p:spPr>
          <a:xfrm flipH="1">
            <a:off x="4602122" y="3993912"/>
            <a:ext cx="523551" cy="3186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458DD5DD-1888-984F-9572-907916D1F44E}"/>
              </a:ext>
            </a:extLst>
          </p:cNvPr>
          <p:cNvCxnSpPr>
            <a:cxnSpLocks/>
            <a:stCxn id="24" idx="3"/>
            <a:endCxn id="17" idx="1"/>
          </p:cNvCxnSpPr>
          <p:nvPr/>
        </p:nvCxnSpPr>
        <p:spPr>
          <a:xfrm flipV="1">
            <a:off x="5636018" y="3803816"/>
            <a:ext cx="309204" cy="5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F6D93E88-DA9F-774E-8910-DD2421294F8B}"/>
              </a:ext>
            </a:extLst>
          </p:cNvPr>
          <p:cNvCxnSpPr>
            <a:cxnSpLocks/>
            <a:stCxn id="17" idx="2"/>
            <a:endCxn id="28" idx="0"/>
          </p:cNvCxnSpPr>
          <p:nvPr/>
        </p:nvCxnSpPr>
        <p:spPr>
          <a:xfrm>
            <a:off x="6469458" y="3993387"/>
            <a:ext cx="977" cy="319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圆角矩形 31">
            <a:extLst>
              <a:ext uri="{FF2B5EF4-FFF2-40B4-BE49-F238E27FC236}">
                <a16:creationId xmlns:a16="http://schemas.microsoft.com/office/drawing/2014/main" id="{21E674C8-AEC5-2F4C-8CF8-924FCC167EA3}"/>
              </a:ext>
            </a:extLst>
          </p:cNvPr>
          <p:cNvSpPr/>
          <p:nvPr/>
        </p:nvSpPr>
        <p:spPr>
          <a:xfrm>
            <a:off x="5933693" y="2199614"/>
            <a:ext cx="1060002" cy="37914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rPr>
              <a:t>PC/App</a:t>
            </a:r>
            <a:endParaRPr kumimoji="1" lang="zh-CN" altLang="en-US" sz="1400" dirty="0">
              <a:solidFill>
                <a:schemeClr val="tx1"/>
              </a:solidFill>
            </a:endParaRPr>
          </a:p>
        </p:txBody>
      </p:sp>
      <p:cxnSp>
        <p:nvCxnSpPr>
          <p:cNvPr id="33" name="直线箭头连接符 32">
            <a:extLst>
              <a:ext uri="{FF2B5EF4-FFF2-40B4-BE49-F238E27FC236}">
                <a16:creationId xmlns:a16="http://schemas.microsoft.com/office/drawing/2014/main" id="{C9F17825-59CC-0740-ACBF-CE2D000ABD2F}"/>
              </a:ext>
            </a:extLst>
          </p:cNvPr>
          <p:cNvCxnSpPr>
            <a:cxnSpLocks/>
            <a:stCxn id="32" idx="2"/>
            <a:endCxn id="26" idx="0"/>
          </p:cNvCxnSpPr>
          <p:nvPr/>
        </p:nvCxnSpPr>
        <p:spPr>
          <a:xfrm>
            <a:off x="6463694" y="2578756"/>
            <a:ext cx="1238" cy="357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框架 33">
            <a:extLst>
              <a:ext uri="{FF2B5EF4-FFF2-40B4-BE49-F238E27FC236}">
                <a16:creationId xmlns:a16="http://schemas.microsoft.com/office/drawing/2014/main" id="{162312B7-33ED-8640-B768-DB48BDD03542}"/>
              </a:ext>
            </a:extLst>
          </p:cNvPr>
          <p:cNvSpPr/>
          <p:nvPr/>
        </p:nvSpPr>
        <p:spPr>
          <a:xfrm>
            <a:off x="3414508" y="1908950"/>
            <a:ext cx="2400899" cy="2987899"/>
          </a:xfrm>
          <a:prstGeom prst="frame">
            <a:avLst>
              <a:gd name="adj1" fmla="val 0"/>
            </a:avLst>
          </a:prstGeom>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35" name="框架 34">
            <a:extLst>
              <a:ext uri="{FF2B5EF4-FFF2-40B4-BE49-F238E27FC236}">
                <a16:creationId xmlns:a16="http://schemas.microsoft.com/office/drawing/2014/main" id="{905958B9-1078-0845-BA77-CBFDF05144F5}"/>
              </a:ext>
            </a:extLst>
          </p:cNvPr>
          <p:cNvSpPr/>
          <p:nvPr/>
        </p:nvSpPr>
        <p:spPr>
          <a:xfrm>
            <a:off x="5884331" y="1929244"/>
            <a:ext cx="1217272" cy="2967605"/>
          </a:xfrm>
          <a:prstGeom prst="frame">
            <a:avLst>
              <a:gd name="adj1" fmla="val 0"/>
            </a:avLst>
          </a:prstGeom>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36" name="文本框 35">
            <a:extLst>
              <a:ext uri="{FF2B5EF4-FFF2-40B4-BE49-F238E27FC236}">
                <a16:creationId xmlns:a16="http://schemas.microsoft.com/office/drawing/2014/main" id="{AB11136D-096C-5948-95FE-0F02391936F3}"/>
              </a:ext>
            </a:extLst>
          </p:cNvPr>
          <p:cNvSpPr txBox="1"/>
          <p:nvPr/>
        </p:nvSpPr>
        <p:spPr>
          <a:xfrm>
            <a:off x="4080410" y="1561664"/>
            <a:ext cx="1005403" cy="338554"/>
          </a:xfrm>
          <a:prstGeom prst="rect">
            <a:avLst/>
          </a:prstGeom>
          <a:noFill/>
        </p:spPr>
        <p:txBody>
          <a:bodyPr wrap="none" rtlCol="0">
            <a:spAutoFit/>
          </a:bodyPr>
          <a:lstStyle/>
          <a:p>
            <a:r>
              <a:rPr kumimoji="1" lang="zh-CN" altLang="en-US" sz="1600" dirty="0">
                <a:latin typeface="+mn-lt"/>
              </a:rPr>
              <a:t>秒杀业务</a:t>
            </a:r>
          </a:p>
        </p:txBody>
      </p:sp>
      <p:sp>
        <p:nvSpPr>
          <p:cNvPr id="37" name="文本框 36">
            <a:extLst>
              <a:ext uri="{FF2B5EF4-FFF2-40B4-BE49-F238E27FC236}">
                <a16:creationId xmlns:a16="http://schemas.microsoft.com/office/drawing/2014/main" id="{2CBD7483-DE96-6A45-A084-6A848DCA1972}"/>
              </a:ext>
            </a:extLst>
          </p:cNvPr>
          <p:cNvSpPr txBox="1"/>
          <p:nvPr/>
        </p:nvSpPr>
        <p:spPr>
          <a:xfrm>
            <a:off x="5990265" y="1570396"/>
            <a:ext cx="1005403" cy="338554"/>
          </a:xfrm>
          <a:prstGeom prst="rect">
            <a:avLst/>
          </a:prstGeom>
          <a:noFill/>
        </p:spPr>
        <p:txBody>
          <a:bodyPr wrap="none" rtlCol="0">
            <a:spAutoFit/>
          </a:bodyPr>
          <a:lstStyle/>
          <a:p>
            <a:r>
              <a:rPr kumimoji="1" lang="zh-CN" altLang="en-US" sz="1600" dirty="0">
                <a:latin typeface="+mn-lt"/>
              </a:rPr>
              <a:t>通用业务</a:t>
            </a:r>
          </a:p>
        </p:txBody>
      </p:sp>
    </p:spTree>
    <p:extLst>
      <p:ext uri="{BB962C8B-B14F-4D97-AF65-F5344CB8AC3E}">
        <p14:creationId xmlns:p14="http://schemas.microsoft.com/office/powerpoint/2010/main" val="299746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587743" y="341316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endParaRPr lang="zh-CN" dirty="0">
              <a:latin typeface="微软雅黑"/>
              <a:ea typeface="微软雅黑"/>
            </a:endParaRPr>
          </a:p>
        </p:txBody>
      </p:sp>
      <p:sp>
        <p:nvSpPr>
          <p:cNvPr id="19" name="矩形">
            <a:extLst>
              <a:ext uri="{FF2B5EF4-FFF2-40B4-BE49-F238E27FC236}">
                <a16:creationId xmlns:a16="http://schemas.microsoft.com/office/drawing/2014/main" id="{009F1157-976D-9846-8990-3FFA505CBA28}"/>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架构持续优化和演进</a:t>
            </a:r>
            <a:endParaRPr lang="zh-CN" altLang="en-US" sz="3000" b="1" kern="0" dirty="0">
              <a:latin typeface="微软雅黑" charset="0"/>
              <a:ea typeface="微软雅黑" charset="0"/>
              <a:cs typeface="微软雅黑" charset="0"/>
              <a:sym typeface="Calibri" pitchFamily="34" charset="0"/>
            </a:endParaRPr>
          </a:p>
        </p:txBody>
      </p:sp>
      <p:sp>
        <p:nvSpPr>
          <p:cNvPr id="20" name="文本框">
            <a:extLst>
              <a:ext uri="{FF2B5EF4-FFF2-40B4-BE49-F238E27FC236}">
                <a16:creationId xmlns:a16="http://schemas.microsoft.com/office/drawing/2014/main" id="{6FEA67AF-1735-6541-93D2-4634C654146C}"/>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zh-CN" sz="2200" b="1" dirty="0">
                <a:solidFill>
                  <a:srgbClr val="000000"/>
                </a:solidFill>
                <a:latin typeface="微软雅黑" panose="020B0503020204020204" pitchFamily="34" charset="-122"/>
                <a:ea typeface="微软雅黑" panose="020B0503020204020204" pitchFamily="34" charset="-122"/>
              </a:rPr>
              <a:t>通用架构设计理论</a:t>
            </a:r>
            <a:r>
              <a:rPr lang="zh-CN" altLang="en-US" sz="2200" b="1" dirty="0">
                <a:solidFill>
                  <a:srgbClr val="000000"/>
                </a:solidFill>
                <a:latin typeface="微软雅黑" panose="020B0503020204020204" pitchFamily="34" charset="-122"/>
                <a:ea typeface="微软雅黑" panose="020B0503020204020204" pitchFamily="34" charset="-122"/>
              </a:rPr>
              <a:t>（样例）</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pic>
        <p:nvPicPr>
          <p:cNvPr id="7" name="图片 6">
            <a:extLst>
              <a:ext uri="{FF2B5EF4-FFF2-40B4-BE49-F238E27FC236}">
                <a16:creationId xmlns:a16="http://schemas.microsoft.com/office/drawing/2014/main" id="{66A42C7E-1DC3-5E4D-8747-F3FD07C21175}"/>
              </a:ext>
            </a:extLst>
          </p:cNvPr>
          <p:cNvPicPr/>
          <p:nvPr/>
        </p:nvPicPr>
        <p:blipFill>
          <a:blip r:embed="rId3"/>
          <a:stretch/>
        </p:blipFill>
        <p:spPr>
          <a:xfrm>
            <a:off x="1912882" y="1917891"/>
            <a:ext cx="5770179" cy="2853806"/>
          </a:xfrm>
          <a:prstGeom prst="rect">
            <a:avLst/>
          </a:prstGeom>
        </p:spPr>
      </p:pic>
    </p:spTree>
    <p:extLst>
      <p:ext uri="{BB962C8B-B14F-4D97-AF65-F5344CB8AC3E}">
        <p14:creationId xmlns:p14="http://schemas.microsoft.com/office/powerpoint/2010/main" val="262292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050148" y="471201"/>
            <a:ext cx="5479908"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4.1 秒杀架构演进</a:t>
            </a:r>
          </a:p>
        </p:txBody>
      </p:sp>
      <p:sp>
        <p:nvSpPr>
          <p:cNvPr id="7" name="文本框 6"/>
          <p:cNvSpPr txBox="1"/>
          <p:nvPr/>
        </p:nvSpPr>
        <p:spPr>
          <a:xfrm>
            <a:off x="4108227" y="4464022"/>
            <a:ext cx="2083261" cy="443493"/>
          </a:xfrm>
          <a:prstGeom prst="rect">
            <a:avLst/>
          </a:prstGeom>
          <a:ln w="12700">
            <a:prstDash val="solid"/>
          </a:ln>
        </p:spPr>
        <p:txBody>
          <a:bodyPr/>
          <a:lstStyle/>
          <a:p>
            <a:r>
              <a:rPr lang="zh-CN" sz="1400" b="1"/>
              <a:t>阶段一：</a:t>
            </a:r>
            <a:r>
              <a:rPr lang="zh-CN" sz="1400" b="0"/>
              <a:t>混合部署</a:t>
            </a:r>
          </a:p>
        </p:txBody>
      </p:sp>
      <p:pic>
        <p:nvPicPr>
          <p:cNvPr id="8" name="图片 7"/>
          <p:cNvPicPr/>
          <p:nvPr/>
        </p:nvPicPr>
        <p:blipFill>
          <a:blip r:embed="rId2"/>
          <a:stretch/>
        </p:blipFill>
        <p:spPr>
          <a:xfrm>
            <a:off x="2124212" y="1076283"/>
            <a:ext cx="5394064" cy="334214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050148" y="471201"/>
            <a:ext cx="5479908"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4.1 秒杀架构演进</a:t>
            </a:r>
          </a:p>
        </p:txBody>
      </p:sp>
      <p:pic>
        <p:nvPicPr>
          <p:cNvPr id="7" name="图片 6"/>
          <p:cNvPicPr/>
          <p:nvPr/>
        </p:nvPicPr>
        <p:blipFill>
          <a:blip r:embed="rId2"/>
          <a:stretch/>
        </p:blipFill>
        <p:spPr>
          <a:xfrm>
            <a:off x="2706626" y="1010237"/>
            <a:ext cx="5053308" cy="3602716"/>
          </a:xfrm>
          <a:prstGeom prst="rect">
            <a:avLst/>
          </a:prstGeom>
        </p:spPr>
      </p:pic>
      <p:sp>
        <p:nvSpPr>
          <p:cNvPr id="8" name="文本框 7"/>
          <p:cNvSpPr txBox="1"/>
          <p:nvPr/>
        </p:nvSpPr>
        <p:spPr>
          <a:xfrm>
            <a:off x="4205386" y="4612953"/>
            <a:ext cx="2967576" cy="443493"/>
          </a:xfrm>
          <a:prstGeom prst="rect">
            <a:avLst/>
          </a:prstGeom>
          <a:ln w="12700">
            <a:prstDash val="solid"/>
          </a:ln>
        </p:spPr>
        <p:txBody>
          <a:bodyP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sz="1400" b="1"/>
              <a:t>阶段二：</a:t>
            </a:r>
            <a:r>
              <a:rPr lang="zh-CN" sz="1400"/>
              <a:t>系统独立部署、答题</a:t>
            </a:r>
          </a:p>
          <a:p>
            <a:r>
              <a:rPr lang="zh-CN" sz="1400"/>
              <a:t>预计流量：10w/s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050148" y="471201"/>
            <a:ext cx="5479908"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4.1 秒杀架构演进</a:t>
            </a:r>
          </a:p>
        </p:txBody>
      </p:sp>
      <p:pic>
        <p:nvPicPr>
          <p:cNvPr id="7" name="图片 6"/>
          <p:cNvPicPr/>
          <p:nvPr/>
        </p:nvPicPr>
        <p:blipFill>
          <a:blip r:embed="rId2"/>
          <a:stretch/>
        </p:blipFill>
        <p:spPr>
          <a:xfrm>
            <a:off x="2142755" y="1069793"/>
            <a:ext cx="5603418" cy="3534740"/>
          </a:xfrm>
          <a:prstGeom prst="rect">
            <a:avLst/>
          </a:prstGeom>
        </p:spPr>
      </p:pic>
      <p:sp>
        <p:nvSpPr>
          <p:cNvPr id="8" name="文本框 7"/>
          <p:cNvSpPr txBox="1"/>
          <p:nvPr/>
        </p:nvSpPr>
        <p:spPr>
          <a:xfrm>
            <a:off x="3382620" y="4604534"/>
            <a:ext cx="3780376" cy="443493"/>
          </a:xfrm>
          <a:prstGeom prst="rect">
            <a:avLst/>
          </a:prstGeom>
          <a:ln w="12700">
            <a:prstDash val="solid"/>
          </a:ln>
        </p:spPr>
        <p:txBody>
          <a:bodyPr/>
          <a:lstStyle>
            <a:lvl1pPr marL="0" lvl="0" algn="l" defTabSz="685800">
              <a:defRPr sz="1350" kern="1200">
                <a:solidFill>
                  <a:schemeClr val="tx1"/>
                </a:solidFill>
                <a:latin typeface="Calibri"/>
                <a:ea typeface="等线"/>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sz="1400" b="1"/>
              <a:t>阶段三：</a:t>
            </a:r>
            <a:r>
              <a:rPr lang="zh-CN" sz="1400"/>
              <a:t>动静分离、限流保护、本地缓存</a:t>
            </a:r>
          </a:p>
          <a:p>
            <a:r>
              <a:rPr lang="zh-CN" sz="1400"/>
              <a:t>预计流量：100w/s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1766916" y="459872"/>
            <a:ext cx="5479908"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 性能优化</a:t>
            </a:r>
          </a:p>
        </p:txBody>
      </p:sp>
      <p:sp>
        <p:nvSpPr>
          <p:cNvPr id="7" name="可选流程 6"/>
          <p:cNvSpPr/>
          <p:nvPr/>
        </p:nvSpPr>
        <p:spPr>
          <a:xfrm>
            <a:off x="449560" y="1847029"/>
            <a:ext cx="2209212" cy="691087"/>
          </a:xfrm>
          <a:prstGeom prst="flowChartAlternateProcess">
            <a:avLst/>
          </a:prstGeom>
          <a:solidFill>
            <a:srgbClr val="FFE1B2"/>
          </a:solidFill>
          <a:ln w="12700">
            <a:solidFill>
              <a:srgbClr val="5C5C5C"/>
            </a:solidFill>
            <a:prstDash val="solid"/>
          </a:ln>
        </p:spPr>
        <p:txBody>
          <a:bodyPr anchor="ctr"/>
          <a:lstStyle/>
          <a:p>
            <a:pPr algn="ctr"/>
            <a:r>
              <a:rPr lang="zh-CN" sz="1600"/>
              <a:t>应用性能优化</a:t>
            </a:r>
          </a:p>
        </p:txBody>
      </p:sp>
      <p:sp>
        <p:nvSpPr>
          <p:cNvPr id="8" name="可选流程 7"/>
          <p:cNvSpPr/>
          <p:nvPr/>
        </p:nvSpPr>
        <p:spPr>
          <a:xfrm>
            <a:off x="449560" y="2898690"/>
            <a:ext cx="2209212" cy="691087"/>
          </a:xfrm>
          <a:prstGeom prst="flowChartAlternateProcess">
            <a:avLst/>
          </a:prstGeom>
          <a:solidFill>
            <a:srgbClr val="FFE1B2"/>
          </a:solidFill>
          <a:ln w="12700">
            <a:solidFill>
              <a:srgbClr val="5C5C5C"/>
            </a:solidFill>
            <a:prstDash val="solid"/>
          </a:ln>
        </p:spPr>
        <p:txBody>
          <a:bodyPr anchor="ctr"/>
          <a:lstStyle/>
          <a:p>
            <a:pPr algn="ctr"/>
            <a:r>
              <a:rPr lang="zh-CN" sz="1600"/>
              <a:t>秒杀关键设计</a:t>
            </a:r>
          </a:p>
        </p:txBody>
      </p:sp>
      <p:sp>
        <p:nvSpPr>
          <p:cNvPr id="9" name="可选流程 8"/>
          <p:cNvSpPr/>
          <p:nvPr/>
        </p:nvSpPr>
        <p:spPr>
          <a:xfrm>
            <a:off x="2854982" y="4194226"/>
            <a:ext cx="3081568" cy="691087"/>
          </a:xfrm>
          <a:prstGeom prst="flowChartAlternateProcess">
            <a:avLst/>
          </a:prstGeom>
          <a:solidFill>
            <a:srgbClr val="FFE1B2"/>
          </a:solidFill>
          <a:ln w="12700">
            <a:solidFill>
              <a:srgbClr val="5C5C5C"/>
            </a:solidFill>
            <a:prstDash val="solid"/>
          </a:ln>
        </p:spPr>
        <p:txBody>
          <a:bodyPr anchor="ctr"/>
          <a:lstStyle/>
          <a:p>
            <a:pPr algn="ctr"/>
            <a:r>
              <a:rPr lang="zh-CN" sz="1600"/>
              <a:t>安全设计</a:t>
            </a:r>
          </a:p>
        </p:txBody>
      </p:sp>
      <p:sp>
        <p:nvSpPr>
          <p:cNvPr id="10" name="圆角矩形 9"/>
          <p:cNvSpPr/>
          <p:nvPr/>
        </p:nvSpPr>
        <p:spPr>
          <a:xfrm>
            <a:off x="294562" y="1586455"/>
            <a:ext cx="2560421" cy="2277188"/>
          </a:xfrm>
          <a:prstGeom prst="roundRect">
            <a:avLst/>
          </a:prstGeom>
          <a:noFill/>
          <a:ln w="12700">
            <a:solidFill>
              <a:srgbClr val="5C5C5C"/>
            </a:solidFill>
            <a:prstDash val="sysDot"/>
          </a:ln>
        </p:spPr>
        <p:txBody>
          <a:bodyPr/>
          <a:lstStyle/>
          <a:p>
            <a:endParaRPr/>
          </a:p>
        </p:txBody>
      </p:sp>
      <p:sp>
        <p:nvSpPr>
          <p:cNvPr id="11" name="文本框 10"/>
          <p:cNvSpPr txBox="1"/>
          <p:nvPr/>
        </p:nvSpPr>
        <p:spPr>
          <a:xfrm>
            <a:off x="1008307" y="1172111"/>
            <a:ext cx="939632" cy="330200"/>
          </a:xfrm>
          <a:prstGeom prst="rect">
            <a:avLst/>
          </a:prstGeom>
          <a:ln w="12700">
            <a:prstDash val="solid"/>
          </a:ln>
        </p:spPr>
        <p:txBody>
          <a:bodyPr/>
          <a:lstStyle/>
          <a:p>
            <a:r>
              <a:rPr lang="zh-CN" b="1"/>
              <a:t>内部优化</a:t>
            </a:r>
          </a:p>
        </p:txBody>
      </p:sp>
      <p:sp>
        <p:nvSpPr>
          <p:cNvPr id="12" name="圆角矩形 11"/>
          <p:cNvSpPr/>
          <p:nvPr/>
        </p:nvSpPr>
        <p:spPr>
          <a:xfrm>
            <a:off x="3079605" y="1586455"/>
            <a:ext cx="2560421" cy="2277188"/>
          </a:xfrm>
          <a:prstGeom prst="roundRect">
            <a:avLst/>
          </a:prstGeom>
          <a:noFill/>
          <a:ln w="12700">
            <a:solidFill>
              <a:srgbClr val="5C5C5C"/>
            </a:solidFill>
            <a:prstDash val="sysDot"/>
          </a:ln>
        </p:spPr>
        <p:txBody>
          <a:bodyPr/>
          <a:lstStyle/>
          <a:p>
            <a:endParaRPr/>
          </a:p>
        </p:txBody>
      </p:sp>
      <p:sp>
        <p:nvSpPr>
          <p:cNvPr id="14" name="可选流程 13"/>
          <p:cNvSpPr/>
          <p:nvPr/>
        </p:nvSpPr>
        <p:spPr>
          <a:xfrm>
            <a:off x="3234604" y="2898690"/>
            <a:ext cx="2209212" cy="691087"/>
          </a:xfrm>
          <a:prstGeom prst="flowChartAlternateProcess">
            <a:avLst/>
          </a:prstGeom>
          <a:solidFill>
            <a:srgbClr val="FFE1B2"/>
          </a:solidFill>
          <a:ln w="12700">
            <a:solidFill>
              <a:srgbClr val="5C5C5C"/>
            </a:solidFill>
            <a:prstDash val="solid"/>
          </a:ln>
        </p:spPr>
        <p:txBody>
          <a:bodyPr anchor="ctr"/>
          <a:lstStyle/>
          <a:p>
            <a:pPr algn="ctr"/>
            <a:r>
              <a:rPr lang="zh-CN" sz="1600"/>
              <a:t>集群流量控制</a:t>
            </a:r>
          </a:p>
        </p:txBody>
      </p:sp>
      <p:sp>
        <p:nvSpPr>
          <p:cNvPr id="15" name="文本框 14"/>
          <p:cNvSpPr txBox="1"/>
          <p:nvPr/>
        </p:nvSpPr>
        <p:spPr>
          <a:xfrm>
            <a:off x="4037054" y="1172111"/>
            <a:ext cx="939632" cy="330200"/>
          </a:xfrm>
          <a:prstGeom prst="rect">
            <a:avLst/>
          </a:prstGeom>
          <a:ln w="12700">
            <a:prstDash val="solid"/>
          </a:ln>
        </p:spPr>
        <p:txBody>
          <a:bodyPr/>
          <a:lstStyle/>
          <a:p>
            <a:r>
              <a:rPr lang="zh-CN" b="1"/>
              <a:t>外部隔离</a:t>
            </a:r>
          </a:p>
        </p:txBody>
      </p:sp>
      <p:sp>
        <p:nvSpPr>
          <p:cNvPr id="17" name="可选流程 16"/>
          <p:cNvSpPr/>
          <p:nvPr/>
        </p:nvSpPr>
        <p:spPr>
          <a:xfrm>
            <a:off x="6121612" y="2840080"/>
            <a:ext cx="2209212" cy="691087"/>
          </a:xfrm>
          <a:prstGeom prst="flowChartAlternateProcess">
            <a:avLst/>
          </a:prstGeom>
          <a:solidFill>
            <a:srgbClr val="FFE1B2"/>
          </a:solidFill>
          <a:ln w="12700">
            <a:solidFill>
              <a:srgbClr val="5C5C5C"/>
            </a:solidFill>
            <a:prstDash val="solid"/>
          </a:ln>
        </p:spPr>
        <p:txBody>
          <a:bodyPr anchor="ctr"/>
          <a:lstStyle/>
          <a:p>
            <a:pPr algn="ctr"/>
            <a:r>
              <a:rPr lang="zh-CN" sz="1600"/>
              <a:t>缓存设计</a:t>
            </a:r>
          </a:p>
        </p:txBody>
      </p:sp>
      <p:sp>
        <p:nvSpPr>
          <p:cNvPr id="18" name="圆角矩形 17"/>
          <p:cNvSpPr/>
          <p:nvPr/>
        </p:nvSpPr>
        <p:spPr>
          <a:xfrm>
            <a:off x="5966613" y="1527845"/>
            <a:ext cx="2560421" cy="2277188"/>
          </a:xfrm>
          <a:prstGeom prst="roundRect">
            <a:avLst/>
          </a:prstGeom>
          <a:noFill/>
          <a:ln w="12700">
            <a:solidFill>
              <a:srgbClr val="5C5C5C"/>
            </a:solidFill>
            <a:prstDash val="sysDot"/>
          </a:ln>
        </p:spPr>
        <p:txBody>
          <a:bodyPr/>
          <a:lstStyle/>
          <a:p>
            <a:endParaRPr/>
          </a:p>
        </p:txBody>
      </p:sp>
      <p:sp>
        <p:nvSpPr>
          <p:cNvPr id="19" name="文本框 18"/>
          <p:cNvSpPr txBox="1"/>
          <p:nvPr/>
        </p:nvSpPr>
        <p:spPr>
          <a:xfrm>
            <a:off x="6924062" y="1132551"/>
            <a:ext cx="939632" cy="330200"/>
          </a:xfrm>
          <a:prstGeom prst="rect">
            <a:avLst/>
          </a:prstGeom>
          <a:ln w="12700">
            <a:prstDash val="solid"/>
          </a:ln>
        </p:spPr>
        <p:txBody>
          <a:bodyPr/>
          <a:lstStyle/>
          <a:p>
            <a:r>
              <a:rPr lang="zh-CN" b="1"/>
              <a:t>链路优化</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前序知识</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熟悉</a:t>
            </a:r>
            <a:r>
              <a:rPr lang="en-US" altLang="zh-CN" sz="2000" dirty="0" err="1">
                <a:solidFill>
                  <a:srgbClr val="474747"/>
                </a:solidFill>
                <a:latin typeface="微软雅黑" charset="0"/>
                <a:ea typeface="微软雅黑" charset="0"/>
                <a:cs typeface="微软雅黑" charset="0"/>
                <a:sym typeface="Calibri" pitchFamily="34" charset="0"/>
              </a:rPr>
              <a:t>MyBatis</a:t>
            </a:r>
            <a:r>
              <a:rPr lang="zh-CN" altLang="en-US" sz="2000" dirty="0">
                <a:solidFill>
                  <a:srgbClr val="474747"/>
                </a:solidFill>
                <a:latin typeface="微软雅黑" charset="0"/>
                <a:ea typeface="微软雅黑" charset="0"/>
                <a:cs typeface="微软雅黑" charset="0"/>
                <a:sym typeface="Calibri" pitchFamily="34" charset="0"/>
              </a:rPr>
              <a:t>、</a:t>
            </a:r>
            <a:r>
              <a:rPr lang="en-US" altLang="zh-CN" sz="2000" dirty="0">
                <a:solidFill>
                  <a:srgbClr val="474747"/>
                </a:solidFill>
                <a:latin typeface="微软雅黑" charset="0"/>
                <a:ea typeface="微软雅黑" charset="0"/>
                <a:cs typeface="微软雅黑" charset="0"/>
                <a:sym typeface="Calibri" pitchFamily="34" charset="0"/>
              </a:rPr>
              <a:t>MySQL</a:t>
            </a:r>
            <a:r>
              <a:rPr lang="zh-CN" altLang="en-US" sz="2000" dirty="0">
                <a:solidFill>
                  <a:srgbClr val="474747"/>
                </a:solidFill>
                <a:latin typeface="微软雅黑" charset="0"/>
                <a:ea typeface="微软雅黑" charset="0"/>
                <a:cs typeface="微软雅黑" charset="0"/>
                <a:sym typeface="Calibri" pitchFamily="34" charset="0"/>
              </a:rPr>
              <a:t>和</a:t>
            </a:r>
            <a:r>
              <a:rPr lang="en-US" altLang="zh-CN" sz="2000" dirty="0" err="1">
                <a:solidFill>
                  <a:srgbClr val="474747"/>
                </a:solidFill>
                <a:latin typeface="微软雅黑" charset="0"/>
                <a:ea typeface="微软雅黑" charset="0"/>
                <a:cs typeface="微软雅黑" charset="0"/>
                <a:sym typeface="Calibri" pitchFamily="34" charset="0"/>
              </a:rPr>
              <a:t>Redis</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熟悉</a:t>
            </a:r>
            <a:r>
              <a:rPr lang="en-US" altLang="zh-CN" sz="2000" dirty="0">
                <a:solidFill>
                  <a:srgbClr val="474747"/>
                </a:solidFill>
                <a:latin typeface="微软雅黑" charset="0"/>
                <a:ea typeface="微软雅黑" charset="0"/>
                <a:cs typeface="微软雅黑" charset="0"/>
              </a:rPr>
              <a:t>Java</a:t>
            </a:r>
            <a:r>
              <a:rPr lang="zh-CN" altLang="en-US" sz="2000" dirty="0">
                <a:solidFill>
                  <a:srgbClr val="474747"/>
                </a:solidFill>
                <a:latin typeface="微软雅黑" charset="0"/>
                <a:ea typeface="微软雅黑" charset="0"/>
                <a:cs typeface="微软雅黑" charset="0"/>
              </a:rPr>
              <a:t>、</a:t>
            </a:r>
            <a:r>
              <a:rPr lang="en-US" altLang="zh-CN" sz="2000" dirty="0">
                <a:solidFill>
                  <a:srgbClr val="474747"/>
                </a:solidFill>
                <a:latin typeface="微软雅黑" charset="0"/>
                <a:ea typeface="微软雅黑" charset="0"/>
                <a:cs typeface="微软雅黑" charset="0"/>
              </a:rPr>
              <a:t>Spring Boot</a:t>
            </a:r>
            <a:r>
              <a:rPr lang="zh-CN" altLang="en-US" sz="2000" dirty="0">
                <a:solidFill>
                  <a:srgbClr val="474747"/>
                </a:solidFill>
                <a:latin typeface="微软雅黑" charset="0"/>
                <a:ea typeface="微软雅黑" charset="0"/>
                <a:cs typeface="微软雅黑" charset="0"/>
              </a:rPr>
              <a:t>和</a:t>
            </a:r>
            <a:r>
              <a:rPr lang="en-US" altLang="zh-CN" sz="2000" dirty="0">
                <a:solidFill>
                  <a:srgbClr val="474747"/>
                </a:solidFill>
                <a:latin typeface="微软雅黑" charset="0"/>
                <a:ea typeface="微软雅黑" charset="0"/>
                <a:cs typeface="微软雅黑" charset="0"/>
              </a:rPr>
              <a:t>Eclipse/IDEA</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熟悉</a:t>
            </a:r>
            <a:r>
              <a:rPr lang="en-US" altLang="zh-CN" sz="2000" dirty="0">
                <a:solidFill>
                  <a:srgbClr val="474747"/>
                </a:solidFill>
                <a:latin typeface="微软雅黑" charset="0"/>
                <a:ea typeface="微软雅黑" charset="0"/>
                <a:cs typeface="微软雅黑" charset="0"/>
                <a:sym typeface="Calibri" pitchFamily="34" charset="0"/>
              </a:rPr>
              <a:t>Maven</a:t>
            </a:r>
            <a:r>
              <a:rPr lang="zh-CN" altLang="en-US" sz="2000" dirty="0">
                <a:solidFill>
                  <a:srgbClr val="474747"/>
                </a:solidFill>
                <a:latin typeface="微软雅黑" charset="0"/>
                <a:ea typeface="微软雅黑" charset="0"/>
                <a:cs typeface="微软雅黑" charset="0"/>
                <a:sym typeface="Calibri" pitchFamily="34" charset="0"/>
              </a:rPr>
              <a:t>、</a:t>
            </a:r>
            <a:r>
              <a:rPr lang="en-US" altLang="zh-CN" sz="2000" dirty="0">
                <a:solidFill>
                  <a:srgbClr val="474747"/>
                </a:solidFill>
                <a:latin typeface="微软雅黑" charset="0"/>
                <a:ea typeface="微软雅黑" charset="0"/>
                <a:cs typeface="微软雅黑" charset="0"/>
                <a:sym typeface="Calibri" pitchFamily="34" charset="0"/>
              </a:rPr>
              <a:t>Linux/Unix</a:t>
            </a:r>
            <a:r>
              <a:rPr lang="zh-CN" altLang="en-US" sz="2000" dirty="0">
                <a:solidFill>
                  <a:srgbClr val="474747"/>
                </a:solidFill>
                <a:latin typeface="微软雅黑" charset="0"/>
                <a:ea typeface="微软雅黑" charset="0"/>
                <a:cs typeface="微软雅黑" charset="0"/>
                <a:sym typeface="Calibri" pitchFamily="34" charset="0"/>
              </a:rPr>
              <a:t>和</a:t>
            </a:r>
            <a:r>
              <a:rPr lang="en-US" altLang="zh-CN" sz="2000" dirty="0">
                <a:solidFill>
                  <a:srgbClr val="474747"/>
                </a:solidFill>
                <a:latin typeface="微软雅黑" charset="0"/>
                <a:ea typeface="微软雅黑" charset="0"/>
                <a:cs typeface="微软雅黑" charset="0"/>
                <a:sym typeface="Calibri" pitchFamily="34" charset="0"/>
              </a:rPr>
              <a:t>Shell</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05858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4.2.1 应用性能优化</a:t>
            </a:r>
          </a:p>
        </p:txBody>
      </p:sp>
      <p:pic>
        <p:nvPicPr>
          <p:cNvPr id="7" name="图片 6"/>
          <p:cNvPicPr/>
          <p:nvPr/>
        </p:nvPicPr>
        <p:blipFill>
          <a:blip r:embed="rId2"/>
          <a:stretch/>
        </p:blipFill>
        <p:spPr>
          <a:xfrm>
            <a:off x="1593784" y="943249"/>
            <a:ext cx="6711922" cy="42003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4.2.1 应用性能优化</a:t>
            </a:r>
          </a:p>
        </p:txBody>
      </p:sp>
      <p:pic>
        <p:nvPicPr>
          <p:cNvPr id="7" name="图片 6"/>
          <p:cNvPicPr/>
          <p:nvPr/>
        </p:nvPicPr>
        <p:blipFill>
          <a:blip r:embed="rId3"/>
          <a:stretch/>
        </p:blipFill>
        <p:spPr>
          <a:xfrm>
            <a:off x="1382011" y="940611"/>
            <a:ext cx="7035860" cy="416600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4.2.1 应用性能优化</a:t>
            </a:r>
          </a:p>
        </p:txBody>
      </p:sp>
      <p:pic>
        <p:nvPicPr>
          <p:cNvPr id="7" name="图片 6"/>
          <p:cNvPicPr/>
          <p:nvPr/>
        </p:nvPicPr>
        <p:blipFill>
          <a:blip r:embed="rId3"/>
          <a:stretch/>
        </p:blipFill>
        <p:spPr>
          <a:xfrm>
            <a:off x="897587" y="1132544"/>
            <a:ext cx="8096890" cy="333868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4.2.1 应用性能优化</a:t>
            </a:r>
          </a:p>
        </p:txBody>
      </p:sp>
      <p:pic>
        <p:nvPicPr>
          <p:cNvPr id="7" name="图片 6"/>
          <p:cNvPicPr/>
          <p:nvPr/>
        </p:nvPicPr>
        <p:blipFill>
          <a:blip r:embed="rId3"/>
          <a:stretch/>
        </p:blipFill>
        <p:spPr>
          <a:xfrm>
            <a:off x="1410359" y="940611"/>
            <a:ext cx="7025192" cy="420288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284160" y="482708"/>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4.2.2 系统隔离</a:t>
            </a:r>
          </a:p>
        </p:txBody>
      </p:sp>
      <p:pic>
        <p:nvPicPr>
          <p:cNvPr id="7" name="图片 6"/>
          <p:cNvPicPr/>
          <p:nvPr/>
        </p:nvPicPr>
        <p:blipFill>
          <a:blip r:embed="rId2"/>
          <a:stretch/>
        </p:blipFill>
        <p:spPr>
          <a:xfrm>
            <a:off x="1422683" y="1001084"/>
            <a:ext cx="6712876" cy="391228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4.2.2 系统隔离</a:t>
            </a:r>
          </a:p>
        </p:txBody>
      </p:sp>
      <p:pic>
        <p:nvPicPr>
          <p:cNvPr id="7" name="图片 6"/>
          <p:cNvPicPr/>
          <p:nvPr/>
        </p:nvPicPr>
        <p:blipFill>
          <a:blip r:embed="rId2"/>
          <a:stretch/>
        </p:blipFill>
        <p:spPr>
          <a:xfrm>
            <a:off x="1667994" y="1035668"/>
            <a:ext cx="6429375" cy="402734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4.2.3 动静分离</a:t>
            </a:r>
          </a:p>
        </p:txBody>
      </p:sp>
      <p:pic>
        <p:nvPicPr>
          <p:cNvPr id="7" name="图片 6"/>
          <p:cNvPicPr/>
          <p:nvPr/>
        </p:nvPicPr>
        <p:blipFill>
          <a:blip r:embed="rId2"/>
          <a:stretch/>
        </p:blipFill>
        <p:spPr>
          <a:xfrm>
            <a:off x="1990654" y="940611"/>
            <a:ext cx="5162692" cy="40763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4.2.3 动静分离</a:t>
            </a:r>
          </a:p>
        </p:txBody>
      </p:sp>
      <p:pic>
        <p:nvPicPr>
          <p:cNvPr id="7" name="图片 6"/>
          <p:cNvPicPr/>
          <p:nvPr/>
        </p:nvPicPr>
        <p:blipFill>
          <a:blip r:embed="rId2"/>
          <a:stretch/>
        </p:blipFill>
        <p:spPr>
          <a:xfrm>
            <a:off x="1400410" y="940611"/>
            <a:ext cx="6573314" cy="409932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4.2.4 缓存设计</a:t>
            </a:r>
          </a:p>
        </p:txBody>
      </p:sp>
      <p:pic>
        <p:nvPicPr>
          <p:cNvPr id="7" name="图片 6"/>
          <p:cNvPicPr/>
          <p:nvPr/>
        </p:nvPicPr>
        <p:blipFill>
          <a:blip r:embed="rId2"/>
          <a:stretch/>
        </p:blipFill>
        <p:spPr>
          <a:xfrm>
            <a:off x="773691" y="1316882"/>
            <a:ext cx="7956067" cy="295024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4.2.4 缓存设计</a:t>
            </a:r>
          </a:p>
        </p:txBody>
      </p:sp>
      <p:pic>
        <p:nvPicPr>
          <p:cNvPr id="7" name="图片 6"/>
          <p:cNvPicPr/>
          <p:nvPr/>
        </p:nvPicPr>
        <p:blipFill>
          <a:blip r:embed="rId3"/>
          <a:stretch/>
        </p:blipFill>
        <p:spPr>
          <a:xfrm>
            <a:off x="1758990" y="1070124"/>
            <a:ext cx="6627104" cy="39902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课程目标</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掌握超高并发架构的理论和具体实践方法</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掌握电商中秒杀业务及其具体设计和实现</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sym typeface="Calibri" pitchFamily="34" charset="0"/>
              </a:rPr>
              <a:t>掌握衡量系统架构优劣的理论和度量手段</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30831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4.2.4 缓存设计</a:t>
            </a:r>
          </a:p>
        </p:txBody>
      </p:sp>
      <p:pic>
        <p:nvPicPr>
          <p:cNvPr id="7" name="图片 6"/>
          <p:cNvPicPr/>
          <p:nvPr/>
        </p:nvPicPr>
        <p:blipFill>
          <a:blip r:embed="rId2"/>
          <a:stretch/>
        </p:blipFill>
        <p:spPr>
          <a:xfrm>
            <a:off x="1478190" y="1021158"/>
            <a:ext cx="6774463" cy="386919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4.2.5 集群流量控制</a:t>
            </a:r>
          </a:p>
        </p:txBody>
      </p:sp>
      <p:pic>
        <p:nvPicPr>
          <p:cNvPr id="7" name="图片 6"/>
          <p:cNvPicPr/>
          <p:nvPr/>
        </p:nvPicPr>
        <p:blipFill>
          <a:blip r:embed="rId2"/>
          <a:stretch/>
        </p:blipFill>
        <p:spPr>
          <a:xfrm>
            <a:off x="2243051" y="1012591"/>
            <a:ext cx="5325287" cy="39658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4.2.5 集群流量控制</a:t>
            </a:r>
          </a:p>
        </p:txBody>
      </p:sp>
      <p:pic>
        <p:nvPicPr>
          <p:cNvPr id="4" name="图片 3"/>
          <p:cNvPicPr/>
          <p:nvPr/>
        </p:nvPicPr>
        <p:blipFill>
          <a:blip r:embed="rId2"/>
          <a:stretch/>
        </p:blipFill>
        <p:spPr>
          <a:xfrm>
            <a:off x="2358022" y="940611"/>
            <a:ext cx="5509586" cy="420288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4.2.6 秒杀关键设计</a:t>
            </a:r>
          </a:p>
        </p:txBody>
      </p:sp>
      <p:pic>
        <p:nvPicPr>
          <p:cNvPr id="7" name="图片 6"/>
          <p:cNvPicPr/>
          <p:nvPr/>
        </p:nvPicPr>
        <p:blipFill>
          <a:blip r:embed="rId3"/>
          <a:stretch/>
        </p:blipFill>
        <p:spPr>
          <a:xfrm>
            <a:off x="1232879" y="1049881"/>
            <a:ext cx="7575765" cy="406186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2537308" y="471201"/>
            <a:ext cx="5112514"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4.2.7 安全设计</a:t>
            </a:r>
          </a:p>
        </p:txBody>
      </p:sp>
      <p:pic>
        <p:nvPicPr>
          <p:cNvPr id="7" name="图片 6"/>
          <p:cNvPicPr/>
          <p:nvPr/>
        </p:nvPicPr>
        <p:blipFill>
          <a:blip r:embed="rId2"/>
          <a:stretch/>
        </p:blipFill>
        <p:spPr>
          <a:xfrm>
            <a:off x="1975640" y="989577"/>
            <a:ext cx="5192720" cy="4027349"/>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1312524" y="3070196"/>
            <a:ext cx="4700971" cy="1238114"/>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en-US" sz="1850">
                <a:solidFill>
                  <a:srgbClr val="000000"/>
                </a:solidFill>
                <a:latin typeface="微软雅黑"/>
                <a:ea typeface="微软雅黑"/>
              </a:rPr>
              <a:t>数据一致性</a:t>
            </a:r>
          </a:p>
          <a:p>
            <a:pPr marL="359474" indent="-359474">
              <a:buFont typeface="Wingdings" charset="0"/>
              <a:buChar char="Ø"/>
            </a:pPr>
            <a:r>
              <a:rPr lang="en-US" sz="1850">
                <a:solidFill>
                  <a:srgbClr val="000000"/>
                </a:solidFill>
                <a:latin typeface="微软雅黑"/>
                <a:ea typeface="微软雅黑"/>
              </a:rPr>
              <a:t>强一致性</a:t>
            </a:r>
          </a:p>
          <a:p>
            <a:pPr marL="359474" indent="-359474">
              <a:buFont typeface="Wingdings" charset="0"/>
              <a:buChar char="Ø"/>
            </a:pPr>
            <a:r>
              <a:rPr lang="en-US" sz="1850">
                <a:solidFill>
                  <a:srgbClr val="000000"/>
                </a:solidFill>
                <a:latin typeface="微软雅黑"/>
                <a:ea typeface="微软雅黑"/>
              </a:rPr>
              <a:t>弱一致性</a:t>
            </a:r>
          </a:p>
          <a:p>
            <a:pPr marL="359474" indent="-359474">
              <a:buFont typeface="Wingdings" charset="0"/>
              <a:buChar char="Ø"/>
            </a:pPr>
            <a:r>
              <a:rPr lang="en-US" sz="1850">
                <a:solidFill>
                  <a:srgbClr val="000000"/>
                </a:solidFill>
                <a:latin typeface="微软雅黑"/>
                <a:ea typeface="微软雅黑"/>
              </a:rPr>
              <a:t>最终一致性</a:t>
            </a:r>
          </a:p>
        </p:txBody>
      </p:sp>
      <p:sp>
        <p:nvSpPr>
          <p:cNvPr id="4" name="标题 1"/>
          <p:cNvSpPr txBox="1"/>
          <p:nvPr/>
        </p:nvSpPr>
        <p:spPr>
          <a:xfrm>
            <a:off x="1312524" y="1297881"/>
            <a:ext cx="6211134" cy="1675368"/>
          </a:xfrm>
          <a:prstGeom prst="rect">
            <a:avLst/>
          </a:prstGeom>
        </p:spPr>
        <p:txBody>
          <a:bodyPr vert="horz" lIns="91440" tIns="45720" rIns="91440" bIns="45720" anchor="ctr"/>
          <a:lstStyle>
            <a:lvl1pPr marL="0" lvl="0" algn="l" defTabSz="685800">
              <a:lnSpc>
                <a:spcPct val="90000"/>
              </a:lnSpc>
              <a:spcBef>
                <a:spcPct val="0"/>
              </a:spcBef>
              <a:buNone/>
              <a:defRPr sz="3300" kern="1200">
                <a:solidFill>
                  <a:schemeClr val="tx1"/>
                </a:solidFill>
                <a:latin typeface="Calibri Light"/>
                <a:ea typeface="等线 Light"/>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pPr marL="342900" indent="-342900">
              <a:buFont typeface="Wingdings" charset="2"/>
              <a:buChar char="u"/>
            </a:pPr>
            <a:r>
              <a:rPr lang="en-US" sz="2000">
                <a:solidFill>
                  <a:srgbClr val="000000"/>
                </a:solidFill>
                <a:latin typeface="微软雅黑"/>
                <a:ea typeface="微软雅黑"/>
              </a:rPr>
              <a:t>高并发优化的核心</a:t>
            </a:r>
          </a:p>
          <a:p>
            <a:pPr marL="388620" indent="-388620">
              <a:buFont typeface="Wingdings" charset="0"/>
              <a:buChar char="Ø"/>
            </a:pPr>
            <a:r>
              <a:rPr lang="en-US" sz="2000">
                <a:solidFill>
                  <a:srgbClr val="000000"/>
                </a:solidFill>
                <a:latin typeface="微软雅黑"/>
                <a:ea typeface="微软雅黑"/>
              </a:rPr>
              <a:t>少请求</a:t>
            </a:r>
          </a:p>
          <a:p>
            <a:pPr marL="388620" indent="-388620">
              <a:buFont typeface="Wingdings" charset="0"/>
              <a:buChar char="Ø"/>
            </a:pPr>
            <a:r>
              <a:rPr lang="en-US" sz="2000">
                <a:solidFill>
                  <a:srgbClr val="000000"/>
                </a:solidFill>
                <a:latin typeface="微软雅黑"/>
                <a:ea typeface="微软雅黑"/>
              </a:rPr>
              <a:t>少读</a:t>
            </a:r>
          </a:p>
          <a:p>
            <a:pPr marL="388620" indent="-388620">
              <a:buFont typeface="Wingdings" charset="0"/>
              <a:buChar char="Ø"/>
            </a:pPr>
            <a:r>
              <a:rPr lang="en-US" sz="2000">
                <a:solidFill>
                  <a:srgbClr val="000000"/>
                </a:solidFill>
                <a:latin typeface="微软雅黑"/>
                <a:ea typeface="微软雅黑"/>
              </a:rPr>
              <a:t>少写</a:t>
            </a:r>
          </a:p>
          <a:p>
            <a:pPr marL="388620" indent="-388620">
              <a:buFont typeface="Wingdings" charset="0"/>
              <a:buChar char="Ø"/>
            </a:pPr>
            <a:r>
              <a:rPr lang="en-US" sz="2000">
                <a:solidFill>
                  <a:srgbClr val="000000"/>
                </a:solidFill>
                <a:latin typeface="微软雅黑"/>
                <a:ea typeface="微软雅黑"/>
              </a:rPr>
              <a:t>读少</a:t>
            </a:r>
          </a:p>
          <a:p>
            <a:pPr marL="388620" indent="-388620">
              <a:buFont typeface="Wingdings" charset="0"/>
              <a:buChar char="Ø"/>
            </a:pPr>
            <a:r>
              <a:rPr lang="en-US" sz="2000">
                <a:solidFill>
                  <a:srgbClr val="000000"/>
                </a:solidFill>
                <a:latin typeface="微软雅黑"/>
                <a:ea typeface="微软雅黑"/>
              </a:rPr>
              <a:t>写少</a:t>
            </a:r>
          </a:p>
        </p:txBody>
      </p:sp>
      <p:sp>
        <p:nvSpPr>
          <p:cNvPr id="5" name="标题 1"/>
          <p:cNvSpPr txBox="1"/>
          <p:nvPr/>
        </p:nvSpPr>
        <p:spPr>
          <a:xfrm>
            <a:off x="2512219" y="471201"/>
            <a:ext cx="4119561" cy="469410"/>
          </a:xfrm>
          <a:prstGeom prst="rect">
            <a:avLst/>
          </a:prstGeom>
        </p:spPr>
        <p:txBody>
          <a:bodyPr vert="horz" lIns="91440" tIns="45720" rIns="91440" bIns="45720" anchor="ctr"/>
          <a:lstStyle>
            <a:lvl1pPr marL="0" lvl="0" algn="ctr" defTabSz="685800">
              <a:lnSpc>
                <a:spcPct val="90000"/>
              </a:lnSpc>
              <a:spcBef>
                <a:spcPct val="0"/>
              </a:spcBef>
              <a:buNone/>
              <a:defRPr sz="3200" kern="1200">
                <a:solidFill>
                  <a:schemeClr val="tx1"/>
                </a:solidFill>
                <a:latin typeface="PingFang SC Regular"/>
                <a:ea typeface="Microsoft YaHei"/>
              </a:defRPr>
            </a:lvl1pPr>
            <a:lvl2pPr marL="342900" lvl="1" algn="l" defTabSz="685800">
              <a:defRPr sz="1350" kern="1200">
                <a:solidFill>
                  <a:schemeClr val="tx1"/>
                </a:solidFill>
                <a:latin typeface="Calibri"/>
                <a:ea typeface="等线"/>
              </a:defRPr>
            </a:lvl2pPr>
            <a:lvl3pPr marL="685800" lvl="2" algn="l" defTabSz="685800">
              <a:defRPr sz="1350" kern="1200">
                <a:solidFill>
                  <a:schemeClr val="tx1"/>
                </a:solidFill>
                <a:latin typeface="Calibri"/>
                <a:ea typeface="等线"/>
              </a:defRPr>
            </a:lvl3pPr>
            <a:lvl4pPr marL="1028700" lvl="3" algn="l" defTabSz="685800">
              <a:defRPr sz="1350" kern="1200">
                <a:solidFill>
                  <a:schemeClr val="tx1"/>
                </a:solidFill>
                <a:latin typeface="Calibri"/>
                <a:ea typeface="等线"/>
              </a:defRPr>
            </a:lvl4pPr>
            <a:lvl5pPr marL="1371600" lvl="4" algn="l" defTabSz="685800">
              <a:defRPr sz="1350" kern="1200">
                <a:solidFill>
                  <a:schemeClr val="tx1"/>
                </a:solidFill>
                <a:latin typeface="Calibri"/>
                <a:ea typeface="等线"/>
              </a:defRPr>
            </a:lvl5pPr>
            <a:lvl6pPr marL="1714500" lvl="5" algn="l" defTabSz="685800">
              <a:defRPr sz="1350" kern="1200">
                <a:solidFill>
                  <a:schemeClr val="tx1"/>
                </a:solidFill>
                <a:latin typeface="Calibri"/>
                <a:ea typeface="等线"/>
              </a:defRPr>
            </a:lvl6pPr>
            <a:lvl7pPr marL="2057400" lvl="6" algn="l" defTabSz="685800">
              <a:defRPr sz="1350" kern="1200">
                <a:solidFill>
                  <a:schemeClr val="tx1"/>
                </a:solidFill>
                <a:latin typeface="Calibri"/>
                <a:ea typeface="等线"/>
              </a:defRPr>
            </a:lvl7pPr>
            <a:lvl8pPr marL="2400300" lvl="7" algn="l" defTabSz="685800">
              <a:defRPr sz="1350" kern="1200">
                <a:solidFill>
                  <a:schemeClr val="tx1"/>
                </a:solidFill>
                <a:latin typeface="Calibri"/>
                <a:ea typeface="等线"/>
              </a:defRPr>
            </a:lvl8pPr>
            <a:lvl9pPr marL="2743200" lvl="8" algn="l" defTabSz="685800">
              <a:defRPr sz="1350" kern="1200">
                <a:solidFill>
                  <a:schemeClr val="tx1"/>
                </a:solidFill>
                <a:latin typeface="Calibri"/>
                <a:ea typeface="等线"/>
              </a:defRPr>
            </a:lvl9pPr>
          </a:lstStyle>
          <a:p>
            <a:r>
              <a:rPr lang="zh-CN">
                <a:latin typeface="微软雅黑"/>
                <a:ea typeface="微软雅黑"/>
              </a:rPr>
              <a:t>4.3 本章小结</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405986" y="2140788"/>
            <a:ext cx="3273872" cy="951562"/>
          </a:xfrm>
          <a:prstGeom prst="rect">
            <a:avLst/>
          </a:prstGeom>
          <a:ln w="12700">
            <a:prstDash val="solid"/>
          </a:ln>
        </p:spPr>
        <p:txBody>
          <a:bodyPr/>
          <a:lstStyle/>
          <a:p>
            <a:r>
              <a:rPr lang="zh-CN" sz="4800"/>
              <a:t>谢谢！</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a:extLst>
              <a:ext uri="{FF2B5EF4-FFF2-40B4-BE49-F238E27FC236}">
                <a16:creationId xmlns:a16="http://schemas.microsoft.com/office/drawing/2014/main" id="{BDEA2917-E9F9-4A2F-AB6E-08C5320955B6}"/>
              </a:ext>
            </a:extLst>
          </p:cNvPr>
          <p:cNvSpPr txBox="1">
            <a:spLocks/>
          </p:cNvSpPr>
          <p:nvPr/>
        </p:nvSpPr>
        <p:spPr>
          <a:xfrm>
            <a:off x="467544" y="1275606"/>
            <a:ext cx="8229600" cy="507999"/>
          </a:xfrm>
          <a:prstGeom prst="rect">
            <a:avLst/>
          </a:prstGeom>
          <a:noFill/>
          <a:ln w="9525" cap="flat" cmpd="sng">
            <a:noFill/>
            <a:prstDash val="solid"/>
            <a:round/>
          </a:ln>
        </p:spPr>
        <p:txBody>
          <a:bodyPr vert="horz" wrap="square" lIns="91440" tIns="45720" rIns="91440" bIns="45720" anchor="ctr" anchorCtr="0">
            <a:prstTxWarp prst="textNoShape">
              <a:avLst/>
            </a:prstTxWarp>
          </a:bodyPr>
          <a:lstStyle>
            <a:lvl1pPr marL="171450" lvl="0" indent="-171450" algn="l" defTabSz="685800">
              <a:lnSpc>
                <a:spcPct val="90000"/>
              </a:lnSpc>
              <a:spcBef>
                <a:spcPts val="750"/>
              </a:spcBef>
              <a:buFont typeface="Arial" charset="0"/>
              <a:buChar char="•"/>
              <a:defRPr sz="2100" kern="1200">
                <a:solidFill>
                  <a:schemeClr val="tx1"/>
                </a:solidFill>
                <a:latin typeface="Calibri"/>
                <a:ea typeface="等线"/>
              </a:defRPr>
            </a:lvl1pPr>
            <a:lvl2pPr marL="514350" lvl="1" indent="-171450" algn="l" defTabSz="685800">
              <a:lnSpc>
                <a:spcPct val="90000"/>
              </a:lnSpc>
              <a:spcBef>
                <a:spcPts val="375"/>
              </a:spcBef>
              <a:buFont typeface="Arial" charset="0"/>
              <a:buChar char="•"/>
              <a:defRPr sz="1800" kern="1200">
                <a:solidFill>
                  <a:schemeClr val="tx1"/>
                </a:solidFill>
                <a:latin typeface="Calibri"/>
                <a:ea typeface="等线"/>
              </a:defRPr>
            </a:lvl2pPr>
            <a:lvl3pPr marL="857250" lvl="2" indent="-171450" algn="l" defTabSz="685800">
              <a:lnSpc>
                <a:spcPct val="90000"/>
              </a:lnSpc>
              <a:spcBef>
                <a:spcPts val="375"/>
              </a:spcBef>
              <a:buFont typeface="Arial" charset="0"/>
              <a:buChar char="•"/>
              <a:defRPr sz="1500" kern="1200">
                <a:solidFill>
                  <a:schemeClr val="tx1"/>
                </a:solidFill>
                <a:latin typeface="Calibri"/>
                <a:ea typeface="等线"/>
              </a:defRPr>
            </a:lvl3pPr>
            <a:lvl4pPr marL="1200150" lvl="3" indent="-171450" algn="l" defTabSz="685800">
              <a:lnSpc>
                <a:spcPct val="90000"/>
              </a:lnSpc>
              <a:spcBef>
                <a:spcPts val="375"/>
              </a:spcBef>
              <a:buFont typeface="Arial" charset="0"/>
              <a:buChar char="•"/>
              <a:defRPr sz="1350" kern="1200">
                <a:solidFill>
                  <a:schemeClr val="tx1"/>
                </a:solidFill>
                <a:latin typeface="Calibri"/>
                <a:ea typeface="等线"/>
              </a:defRPr>
            </a:lvl4pPr>
            <a:lvl5pPr marL="1543050" lvl="4" indent="-171450" algn="l" defTabSz="685800">
              <a:lnSpc>
                <a:spcPct val="90000"/>
              </a:lnSpc>
              <a:spcBef>
                <a:spcPts val="375"/>
              </a:spcBef>
              <a:buFont typeface="Arial" charset="0"/>
              <a:buChar char="•"/>
              <a:defRPr sz="1350" kern="1200">
                <a:solidFill>
                  <a:schemeClr val="tx1"/>
                </a:solidFill>
                <a:latin typeface="Calibri"/>
                <a:ea typeface="等线"/>
              </a:defRPr>
            </a:lvl5pPr>
            <a:lvl6pPr marL="1885950" lvl="5" indent="-171450" algn="l" defTabSz="685800">
              <a:lnSpc>
                <a:spcPct val="90000"/>
              </a:lnSpc>
              <a:spcBef>
                <a:spcPts val="375"/>
              </a:spcBef>
              <a:buFont typeface="Arial" charset="0"/>
              <a:buChar char="•"/>
              <a:defRPr sz="1350" kern="1200">
                <a:solidFill>
                  <a:schemeClr val="tx1"/>
                </a:solidFill>
                <a:latin typeface="Calibri"/>
                <a:ea typeface="等线"/>
              </a:defRPr>
            </a:lvl6pPr>
            <a:lvl7pPr marL="2228850" lvl="6" indent="-171450" algn="l" defTabSz="685800">
              <a:lnSpc>
                <a:spcPct val="90000"/>
              </a:lnSpc>
              <a:spcBef>
                <a:spcPts val="375"/>
              </a:spcBef>
              <a:buFont typeface="Arial" charset="0"/>
              <a:buChar char="•"/>
              <a:defRPr sz="1350" kern="1200">
                <a:solidFill>
                  <a:schemeClr val="tx1"/>
                </a:solidFill>
                <a:latin typeface="Calibri"/>
                <a:ea typeface="等线"/>
              </a:defRPr>
            </a:lvl7pPr>
            <a:lvl8pPr marL="2571750" lvl="7" indent="-171450" algn="l" defTabSz="685800">
              <a:lnSpc>
                <a:spcPct val="90000"/>
              </a:lnSpc>
              <a:spcBef>
                <a:spcPts val="375"/>
              </a:spcBef>
              <a:buFont typeface="Arial" charset="0"/>
              <a:buChar char="•"/>
              <a:defRPr sz="1350" kern="1200">
                <a:solidFill>
                  <a:schemeClr val="tx1"/>
                </a:solidFill>
                <a:latin typeface="Calibri"/>
                <a:ea typeface="等线"/>
              </a:defRPr>
            </a:lvl8pPr>
            <a:lvl9pPr marL="2914650" lvl="8" indent="-171450" algn="l" defTabSz="685800">
              <a:lnSpc>
                <a:spcPct val="90000"/>
              </a:lnSpc>
              <a:spcBef>
                <a:spcPts val="375"/>
              </a:spcBef>
              <a:buFont typeface="Arial" charset="0"/>
              <a:buChar char="•"/>
              <a:defRPr sz="1350" kern="1200">
                <a:solidFill>
                  <a:schemeClr val="tx1"/>
                </a:solidFill>
                <a:latin typeface="Calibri"/>
                <a:ea typeface="等线"/>
              </a:defRPr>
            </a:lvl9pPr>
          </a:lstStyle>
          <a:p>
            <a:pPr marL="0" indent="0">
              <a:lnSpc>
                <a:spcPct val="100000"/>
              </a:lnSpc>
              <a:spcBef>
                <a:spcPct val="20000"/>
              </a:spcBef>
              <a:buNone/>
            </a:pPr>
            <a:r>
              <a:rPr lang="zh-CN" altLang="en-US" sz="2200" b="1" dirty="0">
                <a:solidFill>
                  <a:srgbClr val="000000"/>
                </a:solidFill>
                <a:latin typeface="微软雅黑" panose="020B0503020204020204" pitchFamily="34" charset="-122"/>
                <a:ea typeface="微软雅黑" panose="020B0503020204020204" pitchFamily="34" charset="-122"/>
              </a:rPr>
              <a:t>本章小结</a:t>
            </a:r>
            <a:r>
              <a:rPr lang="en-US" altLang="zh-CN" sz="2200" kern="0" dirty="0">
                <a:solidFill>
                  <a:srgbClr val="212121"/>
                </a:solidFill>
                <a:latin typeface="微软雅黑" charset="0"/>
                <a:ea typeface="微软雅黑" charset="0"/>
                <a:cs typeface="Times New Roman" charset="0"/>
              </a:rPr>
              <a:t>	</a:t>
            </a:r>
            <a:endParaRPr lang="zh-CN" altLang="en-US" sz="2200" kern="0" dirty="0">
              <a:solidFill>
                <a:srgbClr val="212121"/>
              </a:solidFill>
              <a:latin typeface="微软雅黑" charset="0"/>
              <a:ea typeface="微软雅黑" charset="0"/>
              <a:cs typeface="Times New Roman" charset="0"/>
            </a:endParaRPr>
          </a:p>
        </p:txBody>
      </p:sp>
      <p:sp>
        <p:nvSpPr>
          <p:cNvPr id="21" name="矩形">
            <a:extLst>
              <a:ext uri="{FF2B5EF4-FFF2-40B4-BE49-F238E27FC236}">
                <a16:creationId xmlns:a16="http://schemas.microsoft.com/office/drawing/2014/main" id="{205A0FB6-F4B6-49D2-B42C-0D9BF450DFAC}"/>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kern="0" dirty="0">
                <a:latin typeface="微软雅黑" charset="0"/>
                <a:ea typeface="微软雅黑" charset="0"/>
                <a:cs typeface="微软雅黑" charset="0"/>
              </a:rPr>
              <a:t>课程介绍和课程目标</a:t>
            </a:r>
            <a:endParaRPr lang="zh-CN" altLang="en-US" sz="3000" b="1" u="none" strike="noStrike" kern="0" cap="none" spc="0" baseline="0" dirty="0">
              <a:latin typeface="微软雅黑" charset="0"/>
              <a:ea typeface="微软雅黑" charset="0"/>
              <a:cs typeface="微软雅黑" charset="0"/>
              <a:sym typeface="Calibri" pitchFamily="34" charset="0"/>
            </a:endParaRPr>
          </a:p>
        </p:txBody>
      </p:sp>
      <p:sp>
        <p:nvSpPr>
          <p:cNvPr id="22" name="矩形">
            <a:extLst>
              <a:ext uri="{FF2B5EF4-FFF2-40B4-BE49-F238E27FC236}">
                <a16:creationId xmlns:a16="http://schemas.microsoft.com/office/drawing/2014/main" id="{8F47FDEC-0F10-41D7-8D2E-BC531038F06E}"/>
              </a:ext>
            </a:extLst>
          </p:cNvPr>
          <p:cNvSpPr>
            <a:spLocks/>
          </p:cNvSpPr>
          <p:nvPr/>
        </p:nvSpPr>
        <p:spPr>
          <a:xfrm>
            <a:off x="543224" y="296372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学好这门课需要准备哪些前序知识</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23" name="矩形">
            <a:extLst>
              <a:ext uri="{FF2B5EF4-FFF2-40B4-BE49-F238E27FC236}">
                <a16:creationId xmlns:a16="http://schemas.microsoft.com/office/drawing/2014/main" id="{91BB6437-2F6A-4CD4-AFBB-63B4A98E9212}"/>
              </a:ext>
            </a:extLst>
          </p:cNvPr>
          <p:cNvSpPr>
            <a:spLocks/>
          </p:cNvSpPr>
          <p:nvPr/>
        </p:nvSpPr>
        <p:spPr>
          <a:xfrm>
            <a:off x="539551" y="221171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学习这门课我们要达到怎样的目标</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24" name="矩形">
            <a:extLst>
              <a:ext uri="{FF2B5EF4-FFF2-40B4-BE49-F238E27FC236}">
                <a16:creationId xmlns:a16="http://schemas.microsoft.com/office/drawing/2014/main" id="{47CF1CFC-08CC-4D10-8AAB-4E5250C3D62D}"/>
              </a:ext>
            </a:extLst>
          </p:cNvPr>
          <p:cNvSpPr>
            <a:spLocks/>
          </p:cNvSpPr>
          <p:nvPr/>
        </p:nvSpPr>
        <p:spPr>
          <a:xfrm>
            <a:off x="560239" y="371718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学完这门课能得到什么收获和提升</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261688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a:extLst>
              <a:ext uri="{FF2B5EF4-FFF2-40B4-BE49-F238E27FC236}">
                <a16:creationId xmlns:a16="http://schemas.microsoft.com/office/drawing/2014/main" id="{F30ED7F7-C1A1-43E6-8B28-0C28C94DCB64}"/>
              </a:ext>
            </a:extLst>
          </p:cNvPr>
          <p:cNvSpPr>
            <a:spLocks/>
          </p:cNvSpPr>
          <p:nvPr/>
        </p:nvSpPr>
        <p:spPr>
          <a:xfrm>
            <a:off x="468312" y="480975"/>
            <a:ext cx="8229600" cy="576262"/>
          </a:xfrm>
          <a:prstGeom prst="rect">
            <a:avLst/>
          </a:prstGeom>
          <a:noFill/>
          <a:ln w="9525" cap="flat" cmpd="sng">
            <a:noFill/>
            <a:prstDash val="solid"/>
            <a:miter/>
          </a:ln>
        </p:spPr>
        <p:txBody>
          <a:bodyPr vert="horz" wrap="square" lIns="91440" tIns="45720" rIns="91440" bIns="45720" anchor="t" anchorCtr="0">
            <a:prstTxWarp prst="textNoShape">
              <a:avLst/>
            </a:prstTxWarp>
          </a:bodyPr>
          <a:lstStyle/>
          <a:p>
            <a:pPr algn="ctr" eaLnBrk="0" fontAlgn="base" hangingPunct="0"/>
            <a:r>
              <a:rPr lang="zh-CN" altLang="en-US" sz="3000" b="1" u="none" strike="noStrike" kern="0" cap="none" spc="0" baseline="0" dirty="0">
                <a:latin typeface="微软雅黑" charset="0"/>
                <a:ea typeface="微软雅黑" charset="0"/>
                <a:cs typeface="微软雅黑" charset="0"/>
                <a:sym typeface="Calibri" pitchFamily="34" charset="0"/>
              </a:rPr>
              <a:t>系统分析设计和实现</a:t>
            </a:r>
          </a:p>
        </p:txBody>
      </p:sp>
      <p:sp>
        <p:nvSpPr>
          <p:cNvPr id="15" name="矩形">
            <a:extLst>
              <a:ext uri="{FF2B5EF4-FFF2-40B4-BE49-F238E27FC236}">
                <a16:creationId xmlns:a16="http://schemas.microsoft.com/office/drawing/2014/main" id="{E7F713A0-0F3A-4639-B8D6-97F589BF683C}"/>
              </a:ext>
            </a:extLst>
          </p:cNvPr>
          <p:cNvSpPr>
            <a:spLocks/>
          </p:cNvSpPr>
          <p:nvPr/>
        </p:nvSpPr>
        <p:spPr>
          <a:xfrm>
            <a:off x="1339861" y="2206098"/>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秒杀的</a:t>
            </a: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系统设计</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
        <p:nvSpPr>
          <p:cNvPr id="16" name="矩形">
            <a:extLst>
              <a:ext uri="{FF2B5EF4-FFF2-40B4-BE49-F238E27FC236}">
                <a16:creationId xmlns:a16="http://schemas.microsoft.com/office/drawing/2014/main" id="{F593B74B-B457-400C-8392-7460EC879F4C}"/>
              </a:ext>
            </a:extLst>
          </p:cNvPr>
          <p:cNvSpPr>
            <a:spLocks/>
          </p:cNvSpPr>
          <p:nvPr/>
        </p:nvSpPr>
        <p:spPr>
          <a:xfrm>
            <a:off x="1336188" y="1454080"/>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u="none" strike="noStrike" kern="1200" cap="none" spc="0" baseline="0" dirty="0">
                <a:solidFill>
                  <a:srgbClr val="474747"/>
                </a:solidFill>
                <a:latin typeface="微软雅黑" charset="0"/>
                <a:ea typeface="微软雅黑" charset="0"/>
                <a:cs typeface="微软雅黑" charset="0"/>
              </a:rPr>
              <a:t>秒杀的系统分析</a:t>
            </a:r>
            <a:endParaRPr lang="zh-CN" altLang="en-US" sz="2000" u="none" strike="noStrike" kern="1200" cap="none" spc="0" baseline="0" dirty="0">
              <a:solidFill>
                <a:srgbClr val="C9394A"/>
              </a:solidFill>
              <a:latin typeface="微软雅黑" charset="0"/>
              <a:ea typeface="微软雅黑" charset="0"/>
              <a:cs typeface="微软雅黑" charset="0"/>
            </a:endParaRPr>
          </a:p>
        </p:txBody>
      </p:sp>
      <p:sp>
        <p:nvSpPr>
          <p:cNvPr id="17" name="矩形">
            <a:extLst>
              <a:ext uri="{FF2B5EF4-FFF2-40B4-BE49-F238E27FC236}">
                <a16:creationId xmlns:a16="http://schemas.microsoft.com/office/drawing/2014/main" id="{AE30A34E-F96D-4ABD-962E-65380626E21A}"/>
              </a:ext>
            </a:extLst>
          </p:cNvPr>
          <p:cNvSpPr>
            <a:spLocks/>
          </p:cNvSpPr>
          <p:nvPr/>
        </p:nvSpPr>
        <p:spPr>
          <a:xfrm>
            <a:off x="1356876" y="2959551"/>
            <a:ext cx="8565279" cy="400110"/>
          </a:xfrm>
          <a:prstGeom prst="rect">
            <a:avLst/>
          </a:prstGeom>
          <a:noFill/>
          <a:ln w="9525" cap="flat" cmpd="sng">
            <a:noFill/>
            <a:prstDash val="solid"/>
            <a:miter/>
          </a:ln>
        </p:spPr>
        <p:txBody>
          <a:bodyPr vert="horz" wrap="square" lIns="91440" tIns="45720" rIns="91440" bIns="45720" anchor="ctr" anchorCtr="0">
            <a:prstTxWarp prst="textNoShape">
              <a:avLst/>
            </a:prstTxWarp>
            <a:spAutoFit/>
          </a:bodyPr>
          <a:lstStyle/>
          <a:p>
            <a:pPr marL="800100" lvl="1" indent="-342900">
              <a:buFont typeface="Wingdings" panose="05000000000000000000" pitchFamily="2" charset="2"/>
              <a:buChar char="u"/>
            </a:pPr>
            <a:r>
              <a:rPr lang="zh-CN" altLang="en-US" sz="2000" dirty="0">
                <a:solidFill>
                  <a:srgbClr val="474747"/>
                </a:solidFill>
                <a:latin typeface="微软雅黑" charset="0"/>
                <a:ea typeface="微软雅黑" charset="0"/>
                <a:cs typeface="微软雅黑" charset="0"/>
              </a:rPr>
              <a:t>秒杀的</a:t>
            </a:r>
            <a:r>
              <a:rPr lang="zh-CN" altLang="en-US" sz="2000" u="none" strike="noStrike" kern="1200" cap="none" spc="0" baseline="0" dirty="0">
                <a:solidFill>
                  <a:srgbClr val="474747"/>
                </a:solidFill>
                <a:latin typeface="微软雅黑" charset="0"/>
                <a:ea typeface="微软雅黑" charset="0"/>
                <a:cs typeface="微软雅黑" charset="0"/>
                <a:sym typeface="Calibri" pitchFamily="34" charset="0"/>
              </a:rPr>
              <a:t>系统实现</a:t>
            </a:r>
            <a:endParaRPr lang="zh-CN" altLang="en-US" sz="2000" u="none" strike="noStrike" kern="1200" cap="none" spc="0" baseline="0" dirty="0">
              <a:solidFill>
                <a:srgbClr val="C9394A"/>
              </a:solidFill>
              <a:latin typeface="微软雅黑" charset="0"/>
              <a:ea typeface="微软雅黑" charset="0"/>
              <a:cs typeface="微软雅黑" charset="0"/>
              <a:sym typeface="Calibri" pitchFamily="34" charset="0"/>
            </a:endParaRPr>
          </a:p>
        </p:txBody>
      </p:sp>
    </p:spTree>
    <p:extLst>
      <p:ext uri="{BB962C8B-B14F-4D97-AF65-F5344CB8AC3E}">
        <p14:creationId xmlns:p14="http://schemas.microsoft.com/office/powerpoint/2010/main" val="18426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3560</TotalTime>
  <Words>4458</Words>
  <Application>Microsoft Macintosh PowerPoint</Application>
  <PresentationFormat>全屏显示(16:9)</PresentationFormat>
  <Paragraphs>641</Paragraphs>
  <Slides>76</Slides>
  <Notes>61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76</vt:i4>
      </vt:variant>
    </vt:vector>
  </HeadingPairs>
  <TitlesOfParts>
    <vt:vector size="86" baseType="lpstr">
      <vt:lpstr>等线</vt:lpstr>
      <vt:lpstr>等线 Light</vt:lpstr>
      <vt:lpstr>微软雅黑</vt:lpstr>
      <vt:lpstr>微软雅黑</vt:lpstr>
      <vt:lpstr>Arial</vt:lpstr>
      <vt:lpstr>Calibri</vt:lpstr>
      <vt:lpstr>Calibri Light</vt:lpstr>
      <vt:lpstr>Times New Roman</vt:lpstr>
      <vt:lpstr>Wingdings</vt:lpstr>
      <vt:lpstr>Office 主题​​</vt:lpstr>
      <vt:lpstr>解密双十一之电商秒杀系统实战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解密双十一之电商秒杀系统实战</dc:title>
  <cp:lastModifiedBy>Microsoft Office 用户</cp:lastModifiedBy>
  <cp:revision>465</cp:revision>
  <dcterms:modified xsi:type="dcterms:W3CDTF">2020-04-01T12:55:42Z</dcterms:modified>
</cp:coreProperties>
</file>